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8"/>
  </p:notesMasterIdLst>
  <p:sldIdLst>
    <p:sldId id="256" r:id="rId2"/>
    <p:sldId id="257" r:id="rId3"/>
    <p:sldId id="258" r:id="rId4"/>
    <p:sldId id="264" r:id="rId5"/>
    <p:sldId id="261" r:id="rId6"/>
    <p:sldId id="259"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07" d="100"/>
          <a:sy n="107" d="100"/>
        </p:scale>
        <p:origin x="-38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C2916-2FB3-DB4D-BC86-DF8452CEFBA7}" type="datetimeFigureOut">
              <a:rPr lang="fr-FR" smtClean="0"/>
              <a:pPr/>
              <a:t>11/12/20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C73341-A08C-7544-976D-09C8409F8A5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fr.wikipedia.org/wiki/Agriculture_biodynamiqu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dirty="0" smtClean="0"/>
              <a:t>Théorisée avec ce que l'on nomme </a:t>
            </a:r>
            <a:r>
              <a:rPr b="1" dirty="0" smtClean="0">
                <a:hlinkClick r:id="rId3"/>
              </a:rPr>
              <a:t>« l'agriculture biodynamique »</a:t>
            </a:r>
            <a:r>
              <a:rPr b="1" dirty="0" smtClean="0"/>
              <a:t>, l'influence de la Lune sur les plantes anime vivement les débats. Entre tradition et réelle efficacité, nos cœurs balancent. Et même si les scientifiques restent sceptiques, il ne tient qu'à vous de vous faire votre propre avis !  </a:t>
            </a:r>
            <a:endParaRPr lang="fr-FR" dirty="0"/>
          </a:p>
        </p:txBody>
      </p:sp>
      <p:sp>
        <p:nvSpPr>
          <p:cNvPr id="4" name="Slide Number Placeholder 3"/>
          <p:cNvSpPr>
            <a:spLocks noGrp="1"/>
          </p:cNvSpPr>
          <p:nvPr>
            <p:ph type="sldNum" sz="quarter" idx="10"/>
          </p:nvPr>
        </p:nvSpPr>
        <p:spPr/>
        <p:txBody>
          <a:bodyPr/>
          <a:lstStyle/>
          <a:p>
            <a:fld id="{2DC73341-A08C-7544-976D-09C8409F8A5C}" type="slidenum">
              <a:rPr lang="fr-FR" smtClean="0"/>
              <a:pPr/>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8484151-9DAB-A44B-A0D0-666285BE98E7}" type="datetimeFigureOut">
              <a:rPr lang="fr-FR" smtClean="0"/>
              <a:pPr/>
              <a:t>11/12/20</a:t>
            </a:fld>
            <a:endParaRPr lang="fr-F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fr-F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5" name="Date Placeholder 4"/>
          <p:cNvSpPr>
            <a:spLocks noGrp="1"/>
          </p:cNvSpPr>
          <p:nvPr>
            <p:ph type="dt" sz="half" idx="10"/>
          </p:nvPr>
        </p:nvSpPr>
        <p:spPr/>
        <p:txBody>
          <a:body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pPr/>
              <a:t>‹#›</a:t>
            </a:fld>
            <a:endParaRPr lang="fr-F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Date Placeholder 2"/>
          <p:cNvSpPr>
            <a:spLocks noGrp="1"/>
          </p:cNvSpPr>
          <p:nvPr>
            <p:ph type="dt" sz="half" idx="10"/>
          </p:nvPr>
        </p:nvSpPr>
        <p:spPr/>
        <p:txBody>
          <a:bodyPr/>
          <a:lstStyle/>
          <a:p>
            <a:fld id="{F8484151-9DAB-A44B-A0D0-666285BE98E7}" type="datetimeFigureOut">
              <a:rPr lang="fr-FR" smtClean="0"/>
              <a:pPr/>
              <a:t>11/12/20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899F9B1-C546-764C-95AD-74EA1E955BC3}"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8484151-9DAB-A44B-A0D0-666285BE98E7}" type="datetimeFigureOut">
              <a:rPr lang="fr-FR" smtClean="0"/>
              <a:pPr/>
              <a:t>11/12/20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899F9B1-C546-764C-95AD-74EA1E955BC3}"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a:xfrm>
            <a:off x="3859305" y="6423585"/>
            <a:ext cx="3316941" cy="365125"/>
          </a:xfrm>
        </p:spPr>
        <p:txBody>
          <a:bodyPr/>
          <a:lstStyle/>
          <a:p>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a:xfrm>
            <a:off x="4191000" y="6423585"/>
            <a:ext cx="3005138" cy="365125"/>
          </a:xfrm>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pPr/>
              <a:t>‹#›</a:t>
            </a:fld>
            <a:endParaRPr lang="fr-F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pPr/>
              <a:t>‹#›</a:t>
            </a:fld>
            <a:endParaRPr lang="fr-F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FR"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pPr/>
              <a:t>‹#›</a:t>
            </a:fld>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fr-FR"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fr-FR"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FR"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pPr/>
              <a:t>‹#›</a:t>
            </a:fld>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fr-FR"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fr-FR"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fr-FR"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a:xfrm>
            <a:off x="4191000" y="6423585"/>
            <a:ext cx="3005138" cy="365125"/>
          </a:xfrm>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pPr/>
              <a:t>‹#›</a:t>
            </a:fld>
            <a:endParaRPr lang="fr-F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fr-FR"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fr-FR"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p>
            <a:fld id="{F8484151-9DAB-A44B-A0D0-666285BE98E7}" type="datetimeFigureOut">
              <a:rPr lang="fr-FR" smtClean="0"/>
              <a:pPr/>
              <a:t>11/12/20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9F9B1-C546-764C-95AD-74EA1E955BC3}"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p>
            <a:fld id="{F8484151-9DAB-A44B-A0D0-666285BE98E7}" type="datetimeFigureOut">
              <a:rPr lang="fr-FR" smtClean="0"/>
              <a:pPr/>
              <a:t>11/12/20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9F9B1-C546-764C-95AD-74EA1E955BC3}" type="slidenum">
              <a:rPr lang="fr-FR" smtClean="0"/>
              <a:pPr/>
              <a:t>‹#›</a:t>
            </a:fld>
            <a:endParaRPr lang="fr-F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fr-FR"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p>
            <a:fld id="{F8484151-9DAB-A44B-A0D0-666285BE98E7}" type="datetimeFigureOut">
              <a:rPr lang="fr-FR" smtClean="0"/>
              <a:pPr/>
              <a:t>11/12/20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9F9B1-C546-764C-95AD-74EA1E955BC3}" type="slidenum">
              <a:rPr lang="fr-FR" smtClean="0"/>
              <a:pPr/>
              <a:t>‹#›</a:t>
            </a:fld>
            <a:endParaRPr lang="fr-F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fr-FR" smtClean="0"/>
              <a:t>Click to edit Master title style</a:t>
            </a:r>
            <a:endParaRP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p>
            <a:fld id="{F8484151-9DAB-A44B-A0D0-666285BE98E7}" type="datetimeFigureOut">
              <a:rPr lang="fr-FR" smtClean="0"/>
              <a:pPr/>
              <a:t>11/12/20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9F9B1-C546-764C-95AD-74EA1E955BC3}" type="slidenum">
              <a:rPr lang="fr-FR" smtClean="0"/>
              <a:pPr/>
              <a:t>‹#›</a:t>
            </a:fld>
            <a:endParaRPr lang="fr-F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8484151-9DAB-A44B-A0D0-666285BE98E7}" type="datetimeFigureOut">
              <a:rPr lang="fr-FR" smtClean="0"/>
              <a:pPr/>
              <a:t>11/12/20</a:t>
            </a:fld>
            <a:endParaRPr lang="fr-F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fr-F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fr-FR"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8484151-9DAB-A44B-A0D0-666285BE98E7}" type="datetimeFigureOut">
              <a:rPr lang="fr-FR" smtClean="0"/>
              <a:pPr/>
              <a:t>11/12/20</a:t>
            </a:fld>
            <a:endParaRPr lang="fr-F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fr-FR"/>
          </a:p>
        </p:txBody>
      </p:sp>
      <p:sp>
        <p:nvSpPr>
          <p:cNvPr id="6" name="Slide Number Placeholder 5"/>
          <p:cNvSpPr>
            <a:spLocks noGrp="1"/>
          </p:cNvSpPr>
          <p:nvPr>
            <p:ph type="sldNum" sz="quarter" idx="12"/>
          </p:nvPr>
        </p:nvSpPr>
        <p:spPr>
          <a:xfrm>
            <a:off x="8305800" y="6248774"/>
            <a:ext cx="554038" cy="365125"/>
          </a:xfrm>
        </p:spPr>
        <p:txBody>
          <a:bodyPr/>
          <a:lstStyle/>
          <a:p>
            <a:fld id="{8899F9B1-C546-764C-95AD-74EA1E955BC3}" type="slidenum">
              <a:rPr lang="fr-FR" smtClean="0"/>
              <a:pPr/>
              <a:t>‹#›</a:t>
            </a:fld>
            <a:endParaRPr lang="fr-F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5" name="Date Placeholder 4"/>
          <p:cNvSpPr>
            <a:spLocks noGrp="1"/>
          </p:cNvSpPr>
          <p:nvPr>
            <p:ph type="dt" sz="half" idx="10"/>
          </p:nvPr>
        </p:nvSpPr>
        <p:spPr/>
        <p:txBody>
          <a:body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fr-FR"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7" name="Date Placeholder 6"/>
          <p:cNvSpPr>
            <a:spLocks noGrp="1"/>
          </p:cNvSpPr>
          <p:nvPr>
            <p:ph type="dt" sz="half" idx="10"/>
          </p:nvPr>
        </p:nvSpPr>
        <p:spPr/>
        <p:txBody>
          <a:bodyPr/>
          <a:lstStyle/>
          <a:p>
            <a:fld id="{F8484151-9DAB-A44B-A0D0-666285BE98E7}" type="datetimeFigureOut">
              <a:rPr lang="fr-FR" smtClean="0"/>
              <a:pPr/>
              <a:t>11/12/20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899F9B1-C546-764C-95AD-74EA1E955BC3}" type="slidenum">
              <a:rPr lang="fr-FR" smtClean="0"/>
              <a:pPr/>
              <a:t>‹#›</a:t>
            </a:fld>
            <a:endParaRPr lang="fr-F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5" name="Date Placeholder 4"/>
          <p:cNvSpPr>
            <a:spLocks noGrp="1"/>
          </p:cNvSpPr>
          <p:nvPr>
            <p:ph type="dt" sz="half" idx="10"/>
          </p:nvPr>
        </p:nvSpPr>
        <p:spPr/>
        <p:txBody>
          <a:body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p:txBody>
          <a:bodyPr/>
          <a:lstStyle/>
          <a:p>
            <a:endParaRPr lang="fr-F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899F9B1-C546-764C-95AD-74EA1E955BC3}"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5" name="Date Placeholder 4"/>
          <p:cNvSpPr>
            <a:spLocks noGrp="1"/>
          </p:cNvSpPr>
          <p:nvPr>
            <p:ph type="dt" sz="half" idx="10"/>
          </p:nvPr>
        </p:nvSpPr>
        <p:spPr/>
        <p:txBody>
          <a:bodyPr/>
          <a:lstStyle/>
          <a:p>
            <a:fld id="{F8484151-9DAB-A44B-A0D0-666285BE98E7}" type="datetimeFigureOut">
              <a:rPr lang="fr-FR" smtClean="0"/>
              <a:pPr/>
              <a:t>11/12/20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pPr/>
              <a:t>‹#›</a:t>
            </a:fld>
            <a:endParaRPr lang="fr-F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FR"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8484151-9DAB-A44B-A0D0-666285BE98E7}" type="datetimeFigureOut">
              <a:rPr lang="fr-FR" smtClean="0"/>
              <a:pPr/>
              <a:t>11/12/20</a:t>
            </a:fld>
            <a:endParaRPr lang="fr-F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899F9B1-C546-764C-95AD-74EA1E955BC3}"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 r:id="rId19"/>
    <p:sldLayoutId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1"/>
            <a:ext cx="3733800" cy="1066800"/>
          </a:xfrm>
        </p:spPr>
        <p:txBody>
          <a:bodyPr/>
          <a:lstStyle/>
          <a:p>
            <a:pPr algn="r"/>
            <a:r>
              <a:rPr lang="fr-FR" dirty="0" smtClean="0">
                <a:solidFill>
                  <a:schemeClr val="bg2">
                    <a:lumMod val="40000"/>
                    <a:lumOff val="60000"/>
                  </a:schemeClr>
                </a:solidFill>
              </a:rPr>
              <a:t>La </a:t>
            </a:r>
            <a:r>
              <a:rPr lang="fr-FR" dirty="0" err="1" smtClean="0">
                <a:solidFill>
                  <a:schemeClr val="bg2">
                    <a:lumMod val="40000"/>
                    <a:lumOff val="60000"/>
                  </a:schemeClr>
                </a:solidFill>
              </a:rPr>
              <a:t>permaculture</a:t>
            </a:r>
            <a:r>
              <a:rPr lang="fr-FR" dirty="0" smtClean="0">
                <a:solidFill>
                  <a:schemeClr val="bg2">
                    <a:lumMod val="40000"/>
                    <a:lumOff val="60000"/>
                  </a:schemeClr>
                </a:solidFill>
              </a:rPr>
              <a:t/>
            </a:r>
            <a:br>
              <a:rPr lang="fr-FR" dirty="0" smtClean="0">
                <a:solidFill>
                  <a:schemeClr val="bg2">
                    <a:lumMod val="40000"/>
                    <a:lumOff val="60000"/>
                  </a:schemeClr>
                </a:solidFill>
              </a:rPr>
            </a:br>
            <a:r>
              <a:rPr lang="fr-FR" sz="1000" dirty="0" smtClean="0">
                <a:solidFill>
                  <a:schemeClr val="bg2">
                    <a:lumMod val="40000"/>
                    <a:lumOff val="60000"/>
                  </a:schemeClr>
                </a:solidFill>
              </a:rPr>
              <a:t>cours </a:t>
            </a:r>
            <a:r>
              <a:rPr lang="fr-FR" sz="1000" dirty="0" err="1" smtClean="0">
                <a:solidFill>
                  <a:schemeClr val="bg2">
                    <a:lumMod val="40000"/>
                    <a:lumOff val="60000"/>
                  </a:schemeClr>
                </a:solidFill>
              </a:rPr>
              <a:t>co</a:t>
            </a:r>
            <a:r>
              <a:rPr lang="fr-FR" sz="1000" dirty="0" smtClean="0">
                <a:solidFill>
                  <a:schemeClr val="bg2">
                    <a:lumMod val="40000"/>
                    <a:lumOff val="60000"/>
                  </a:schemeClr>
                </a:solidFill>
              </a:rPr>
              <a:t> animation</a:t>
            </a:r>
            <a:r>
              <a:rPr lang="fr-FR" sz="1000" dirty="0" smtClean="0">
                <a:solidFill>
                  <a:schemeClr val="bg2">
                    <a:lumMod val="40000"/>
                    <a:lumOff val="60000"/>
                  </a:schemeClr>
                </a:solidFill>
              </a:rPr>
              <a:t> 2</a:t>
            </a:r>
            <a:endParaRPr lang="fr-FR" sz="1000" dirty="0">
              <a:solidFill>
                <a:schemeClr val="bg2">
                  <a:lumMod val="40000"/>
                  <a:lumOff val="60000"/>
                </a:schemeClr>
              </a:solidFill>
            </a:endParaRPr>
          </a:p>
        </p:txBody>
      </p:sp>
      <p:sp>
        <p:nvSpPr>
          <p:cNvPr id="5" name="TextBox 4"/>
          <p:cNvSpPr txBox="1"/>
          <p:nvPr/>
        </p:nvSpPr>
        <p:spPr>
          <a:xfrm>
            <a:off x="4800600" y="609600"/>
            <a:ext cx="1752600" cy="923330"/>
          </a:xfrm>
          <a:prstGeom prst="rect">
            <a:avLst/>
          </a:prstGeom>
          <a:noFill/>
        </p:spPr>
        <p:txBody>
          <a:bodyPr wrap="square" rtlCol="0">
            <a:spAutoFit/>
          </a:bodyPr>
          <a:lstStyle/>
          <a:p>
            <a:r>
              <a:rPr lang="fr-FR" u="dbl" dirty="0" smtClean="0"/>
              <a:t>JEU 1 : </a:t>
            </a:r>
            <a:endParaRPr lang="fr-FR" u="dbl" dirty="0" smtClean="0"/>
          </a:p>
          <a:p>
            <a:r>
              <a:rPr lang="fr-FR" dirty="0" smtClean="0"/>
              <a:t>Parcours en ligne droite</a:t>
            </a:r>
            <a:r>
              <a:rPr lang="fr-FR" dirty="0" smtClean="0"/>
              <a:t>.</a:t>
            </a:r>
            <a:endParaRPr lang="fr-FR" dirty="0"/>
          </a:p>
        </p:txBody>
      </p:sp>
      <p:sp>
        <p:nvSpPr>
          <p:cNvPr id="6" name="TextBox 5"/>
          <p:cNvSpPr txBox="1"/>
          <p:nvPr/>
        </p:nvSpPr>
        <p:spPr>
          <a:xfrm>
            <a:off x="4800600" y="2971800"/>
            <a:ext cx="1752600" cy="923330"/>
          </a:xfrm>
          <a:prstGeom prst="rect">
            <a:avLst/>
          </a:prstGeom>
          <a:noFill/>
        </p:spPr>
        <p:txBody>
          <a:bodyPr wrap="square" rtlCol="0">
            <a:spAutoFit/>
          </a:bodyPr>
          <a:lstStyle/>
          <a:p>
            <a:r>
              <a:rPr lang="fr-FR" u="dbl" dirty="0" smtClean="0"/>
              <a:t>JEU 2 : </a:t>
            </a:r>
          </a:p>
          <a:p>
            <a:r>
              <a:rPr lang="fr-FR" dirty="0" smtClean="0"/>
              <a:t>Le vocabulaire.</a:t>
            </a:r>
            <a:endParaRPr lang="fr-FR" dirty="0"/>
          </a:p>
        </p:txBody>
      </p:sp>
      <p:sp>
        <p:nvSpPr>
          <p:cNvPr id="7" name="TextBox 6"/>
          <p:cNvSpPr txBox="1"/>
          <p:nvPr/>
        </p:nvSpPr>
        <p:spPr>
          <a:xfrm>
            <a:off x="6858000" y="609602"/>
            <a:ext cx="1752600" cy="861774"/>
          </a:xfrm>
          <a:prstGeom prst="rect">
            <a:avLst/>
          </a:prstGeom>
          <a:noFill/>
        </p:spPr>
        <p:txBody>
          <a:bodyPr wrap="square" rtlCol="0">
            <a:spAutoFit/>
          </a:bodyPr>
          <a:lstStyle/>
          <a:p>
            <a:r>
              <a:rPr lang="fr-FR" u="dbl" dirty="0" smtClean="0">
                <a:solidFill>
                  <a:schemeClr val="accent6">
                    <a:lumMod val="60000"/>
                    <a:lumOff val="40000"/>
                  </a:schemeClr>
                </a:solidFill>
              </a:rPr>
              <a:t>COURS : </a:t>
            </a:r>
            <a:endParaRPr lang="fr-FR" u="dbl" dirty="0" smtClean="0">
              <a:solidFill>
                <a:schemeClr val="accent6">
                  <a:lumMod val="60000"/>
                  <a:lumOff val="40000"/>
                </a:schemeClr>
              </a:solidFill>
            </a:endParaRPr>
          </a:p>
          <a:p>
            <a:r>
              <a:rPr sz="1600" b="1" dirty="0" smtClean="0"/>
              <a:t>L'influence </a:t>
            </a:r>
            <a:r>
              <a:rPr sz="1600" b="1" dirty="0" smtClean="0"/>
              <a:t>de la </a:t>
            </a:r>
            <a:r>
              <a:rPr sz="1600" b="1" dirty="0" smtClean="0"/>
              <a:t>Lun</a:t>
            </a:r>
            <a:r>
              <a:rPr lang="fr-FR" sz="1600" b="1" dirty="0" smtClean="0"/>
              <a:t>e.</a:t>
            </a:r>
            <a:endParaRPr sz="1600" b="1" dirty="0"/>
          </a:p>
        </p:txBody>
      </p:sp>
      <p:sp>
        <p:nvSpPr>
          <p:cNvPr id="9" name="TextBox 8"/>
          <p:cNvSpPr txBox="1"/>
          <p:nvPr/>
        </p:nvSpPr>
        <p:spPr>
          <a:xfrm>
            <a:off x="6858000" y="2971800"/>
            <a:ext cx="1752600" cy="646331"/>
          </a:xfrm>
          <a:prstGeom prst="rect">
            <a:avLst/>
          </a:prstGeom>
          <a:noFill/>
        </p:spPr>
        <p:txBody>
          <a:bodyPr wrap="square" rtlCol="0">
            <a:spAutoFit/>
          </a:bodyPr>
          <a:lstStyle/>
          <a:p>
            <a:r>
              <a:rPr lang="fr-FR" u="dbl" dirty="0" smtClean="0"/>
              <a:t>Avant de faire son jardin.</a:t>
            </a:r>
            <a:endParaRPr lang="fr-FR" dirty="0"/>
          </a:p>
        </p:txBody>
      </p:sp>
      <p:pic>
        <p:nvPicPr>
          <p:cNvPr id="14" name="Picture 13" descr="gif-jardinier-127.gif"/>
          <p:cNvPicPr>
            <a:picLocks noChangeAspect="1"/>
          </p:cNvPicPr>
          <p:nvPr/>
        </p:nvPicPr>
        <p:blipFill>
          <a:blip r:embed="rId2"/>
          <a:stretch>
            <a:fillRect/>
          </a:stretch>
        </p:blipFill>
        <p:spPr>
          <a:xfrm rot="232292">
            <a:off x="2891033" y="4431659"/>
            <a:ext cx="2685873" cy="2116468"/>
          </a:xfrm>
          <a:prstGeom prst="rect">
            <a:avLst/>
          </a:prstGeom>
        </p:spPr>
      </p:pic>
      <p:pic>
        <p:nvPicPr>
          <p:cNvPr id="10" name="Picture 9" descr="Capture d’écran 2020-11-12 à 10.35.34.png"/>
          <p:cNvPicPr>
            <a:picLocks noChangeAspect="1"/>
          </p:cNvPicPr>
          <p:nvPr/>
        </p:nvPicPr>
        <p:blipFill>
          <a:blip r:embed="rId3"/>
          <a:stretch>
            <a:fillRect/>
          </a:stretch>
        </p:blipFill>
        <p:spPr>
          <a:xfrm>
            <a:off x="533400" y="1447801"/>
            <a:ext cx="3533703" cy="27281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Parcours en ligne droite…</a:t>
            </a:r>
            <a:br>
              <a:rPr lang="fr-FR" dirty="0" smtClean="0"/>
            </a:br>
            <a:r>
              <a:rPr lang="fr-FR" sz="1400" dirty="0" smtClean="0">
                <a:solidFill>
                  <a:schemeClr val="tx1">
                    <a:lumMod val="65000"/>
                    <a:lumOff val="35000"/>
                  </a:schemeClr>
                </a:solidFill>
              </a:rPr>
              <a:t>Jeu 1 à faire en groupe.</a:t>
            </a:r>
            <a:endParaRPr lang="fr-FR" dirty="0"/>
          </a:p>
        </p:txBody>
      </p:sp>
      <p:sp>
        <p:nvSpPr>
          <p:cNvPr id="6" name="TextBox 5"/>
          <p:cNvSpPr txBox="1"/>
          <p:nvPr/>
        </p:nvSpPr>
        <p:spPr>
          <a:xfrm rot="21108216">
            <a:off x="7215902" y="5727810"/>
            <a:ext cx="139810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Durée : 10 minutes.</a:t>
            </a:r>
            <a:endParaRPr lang="fr-FR" dirty="0"/>
          </a:p>
        </p:txBody>
      </p:sp>
      <p:pic>
        <p:nvPicPr>
          <p:cNvPr id="8" name="Picture 7" descr="Capture d’écran 2020-11-12 à 09.14.40.png"/>
          <p:cNvPicPr>
            <a:picLocks noChangeAspect="1"/>
          </p:cNvPicPr>
          <p:nvPr/>
        </p:nvPicPr>
        <p:blipFill>
          <a:blip r:embed="rId2"/>
          <a:stretch>
            <a:fillRect/>
          </a:stretch>
        </p:blipFill>
        <p:spPr>
          <a:xfrm rot="21423459">
            <a:off x="838200" y="1600200"/>
            <a:ext cx="6816726" cy="400338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u="sng" dirty="0" smtClean="0"/>
              <a:t>Cours</a:t>
            </a:r>
            <a:r>
              <a:rPr lang="fr-FR" sz="2400" u="sng" dirty="0" smtClean="0"/>
              <a:t> </a:t>
            </a:r>
            <a:r>
              <a:rPr lang="fr-FR" sz="2400" u="sng" dirty="0" smtClean="0"/>
              <a:t>:</a:t>
            </a:r>
            <a:r>
              <a:rPr lang="fr-FR" sz="2400" u="sng" dirty="0" smtClean="0"/>
              <a:t> </a:t>
            </a:r>
            <a:r>
              <a:rPr sz="2000" b="1" dirty="0" smtClean="0">
                <a:solidFill>
                  <a:srgbClr val="FF0000"/>
                </a:solidFill>
              </a:rPr>
              <a:t>L'influence de la </a:t>
            </a:r>
            <a:r>
              <a:rPr sz="2000" b="1" dirty="0" smtClean="0">
                <a:solidFill>
                  <a:srgbClr val="FF0000"/>
                </a:solidFill>
              </a:rPr>
              <a:t>Lun</a:t>
            </a:r>
            <a:r>
              <a:rPr lang="fr-FR" sz="2000" b="1" dirty="0" smtClean="0">
                <a:solidFill>
                  <a:srgbClr val="FF0000"/>
                </a:solidFill>
              </a:rPr>
              <a:t>e </a:t>
            </a:r>
            <a:r>
              <a:rPr lang="fr-FR" sz="2000" b="1" dirty="0" smtClean="0">
                <a:solidFill>
                  <a:srgbClr val="FF0000"/>
                </a:solidFill>
              </a:rPr>
              <a:t>s</a:t>
            </a:r>
            <a:r>
              <a:rPr lang="fr-FR" sz="2000" b="1" dirty="0" smtClean="0">
                <a:solidFill>
                  <a:srgbClr val="FF0000"/>
                </a:solidFill>
              </a:rPr>
              <a:t>ur la croissance des végétaux</a:t>
            </a:r>
            <a:r>
              <a:rPr lang="fr-FR" sz="2000" dirty="0" smtClean="0">
                <a:solidFill>
                  <a:srgbClr val="FF0000"/>
                </a:solidFill>
              </a:rPr>
              <a:t>.</a:t>
            </a:r>
            <a:endParaRPr lang="fr-FR" sz="2000" dirty="0">
              <a:solidFill>
                <a:srgbClr val="FF0000"/>
              </a:solidFill>
            </a:endParaRPr>
          </a:p>
        </p:txBody>
      </p:sp>
      <p:sp>
        <p:nvSpPr>
          <p:cNvPr id="5" name="TextBox 4"/>
          <p:cNvSpPr txBox="1"/>
          <p:nvPr/>
        </p:nvSpPr>
        <p:spPr>
          <a:xfrm rot="21108216">
            <a:off x="340386" y="5900369"/>
            <a:ext cx="1577787"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Durée : 10 à 15 minutes.</a:t>
            </a:r>
            <a:endParaRPr lang="fr-FR" dirty="0"/>
          </a:p>
        </p:txBody>
      </p:sp>
      <p:pic>
        <p:nvPicPr>
          <p:cNvPr id="8" name="Picture 7" descr="Noeuds lunaires.jpg"/>
          <p:cNvPicPr>
            <a:picLocks noChangeAspect="1"/>
          </p:cNvPicPr>
          <p:nvPr/>
        </p:nvPicPr>
        <p:blipFill>
          <a:blip r:embed="rId3"/>
          <a:stretch>
            <a:fillRect/>
          </a:stretch>
        </p:blipFill>
        <p:spPr>
          <a:xfrm rot="184193">
            <a:off x="503517" y="1721434"/>
            <a:ext cx="7350126" cy="38036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87506"/>
          </a:xfrm>
        </p:spPr>
        <p:txBody>
          <a:bodyPr/>
          <a:lstStyle/>
          <a:p>
            <a:r>
              <a:rPr sz="2500" u="sng" dirty="0" smtClean="0"/>
              <a:t>Deux types de mouvements caractérisent le cycle lunaire :</a:t>
            </a:r>
            <a:endParaRPr lang="fr-FR" sz="2500" dirty="0"/>
          </a:p>
        </p:txBody>
      </p:sp>
      <p:sp>
        <p:nvSpPr>
          <p:cNvPr id="5" name="TextBox 4"/>
          <p:cNvSpPr txBox="1"/>
          <p:nvPr/>
        </p:nvSpPr>
        <p:spPr>
          <a:xfrm rot="159404">
            <a:off x="4223001" y="2312933"/>
            <a:ext cx="4529198"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dirty="0" smtClean="0"/>
              <a:t> </a:t>
            </a:r>
            <a:endParaRPr dirty="0" smtClean="0"/>
          </a:p>
          <a:p>
            <a:r>
              <a:rPr b="1" dirty="0" smtClean="0"/>
              <a:t>Lune montante et descendante</a:t>
            </a:r>
            <a:r>
              <a:rPr dirty="0" smtClean="0"/>
              <a:t> : nous évoquons ici la position de la Lune dans le ciel, en se référant à son évolution de jour en jour</a:t>
            </a:r>
            <a:r>
              <a:rPr dirty="0" smtClean="0"/>
              <a:t>.</a:t>
            </a:r>
            <a:endParaRPr lang="fr-FR" dirty="0" smtClean="0"/>
          </a:p>
          <a:p>
            <a:endParaRPr dirty="0" smtClean="0"/>
          </a:p>
          <a:p>
            <a:r>
              <a:rPr b="1" dirty="0" smtClean="0"/>
              <a:t>Lune croissante et décroissante </a:t>
            </a:r>
            <a:r>
              <a:rPr dirty="0" smtClean="0"/>
              <a:t>: elle est croissante dans la phase qui suit la nouvelle lune et qui se poursuit jusqu'à la pleine lune. Dans le cas contraire, on parle de lune décroissante.</a:t>
            </a:r>
          </a:p>
          <a:p>
            <a:endParaRPr lang="fr-FR" dirty="0"/>
          </a:p>
        </p:txBody>
      </p:sp>
      <p:pic>
        <p:nvPicPr>
          <p:cNvPr id="6" name="Picture 5" descr="Capture d’écran 2020-11-12 à 10.39.05.png"/>
          <p:cNvPicPr>
            <a:picLocks noChangeAspect="1"/>
          </p:cNvPicPr>
          <p:nvPr/>
        </p:nvPicPr>
        <p:blipFill>
          <a:blip r:embed="rId2"/>
          <a:stretch>
            <a:fillRect/>
          </a:stretch>
        </p:blipFill>
        <p:spPr>
          <a:xfrm rot="21215636">
            <a:off x="378520" y="4045665"/>
            <a:ext cx="3649591" cy="2339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Capture d’écran 2020-11-12 à 10.36.02.png"/>
          <p:cNvPicPr>
            <a:picLocks noChangeAspect="1"/>
          </p:cNvPicPr>
          <p:nvPr/>
        </p:nvPicPr>
        <p:blipFill>
          <a:blip r:embed="rId3"/>
          <a:stretch>
            <a:fillRect/>
          </a:stretch>
        </p:blipFill>
        <p:spPr>
          <a:xfrm>
            <a:off x="259376" y="1562098"/>
            <a:ext cx="3886883" cy="1905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28600" y="1095836"/>
            <a:ext cx="7965480" cy="446276"/>
          </a:xfrm>
          <a:prstGeom prst="rect">
            <a:avLst/>
          </a:prstGeom>
        </p:spPr>
        <p:txBody>
          <a:bodyPr wrap="none">
            <a:spAutoFit/>
          </a:bodyPr>
          <a:lstStyle/>
          <a:p>
            <a:r>
              <a:rPr sz="2300" b="1" dirty="0" smtClean="0">
                <a:solidFill>
                  <a:srgbClr val="FF0000"/>
                </a:solidFill>
              </a:rPr>
              <a:t>L'influence de la Lun</a:t>
            </a:r>
            <a:r>
              <a:rPr lang="fr-FR" sz="2300" b="1" dirty="0" smtClean="0">
                <a:solidFill>
                  <a:srgbClr val="FF0000"/>
                </a:solidFill>
              </a:rPr>
              <a:t>e sur la croissance des végétaux</a:t>
            </a:r>
            <a:r>
              <a:rPr lang="fr-FR" sz="2300" dirty="0" smtClean="0">
                <a:solidFill>
                  <a:srgbClr val="FF0000"/>
                </a:solidFill>
              </a:rPr>
              <a:t>.</a:t>
            </a:r>
            <a:endParaRPr lang="fr-FR" sz="2300" dirty="0"/>
          </a:p>
        </p:txBody>
      </p:sp>
      <p:sp>
        <p:nvSpPr>
          <p:cNvPr id="11" name="TextBox 10"/>
          <p:cNvSpPr txBox="1"/>
          <p:nvPr/>
        </p:nvSpPr>
        <p:spPr>
          <a:xfrm>
            <a:off x="1066800" y="304800"/>
            <a:ext cx="20574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dirty="0" smtClean="0"/>
              <a:t>Bilan à recopier.</a:t>
            </a:r>
            <a:endParaRPr lang="fr-FR" dirty="0"/>
          </a:p>
        </p:txBody>
      </p:sp>
      <p:sp>
        <p:nvSpPr>
          <p:cNvPr id="14" name="Rectangle 13"/>
          <p:cNvSpPr/>
          <p:nvPr/>
        </p:nvSpPr>
        <p:spPr>
          <a:xfrm>
            <a:off x="678999" y="1828800"/>
            <a:ext cx="2445201"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fr-FR" dirty="0" smtClean="0"/>
              <a:t>Les phases de la lune</a:t>
            </a:r>
            <a:endParaRPr lang="fr-FR" dirty="0"/>
          </a:p>
        </p:txBody>
      </p:sp>
      <p:sp>
        <p:nvSpPr>
          <p:cNvPr id="17" name="Rectangle 16"/>
          <p:cNvSpPr/>
          <p:nvPr/>
        </p:nvSpPr>
        <p:spPr>
          <a:xfrm>
            <a:off x="678999" y="2459504"/>
            <a:ext cx="3054801"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dirty="0" smtClean="0"/>
              <a:t>En lune montante, on dit que les liquides internes des plantes montent</a:t>
            </a:r>
            <a:endParaRPr lang="fr-FR" dirty="0"/>
          </a:p>
        </p:txBody>
      </p:sp>
      <p:sp>
        <p:nvSpPr>
          <p:cNvPr id="18" name="Rectangle 17"/>
          <p:cNvSpPr/>
          <p:nvPr/>
        </p:nvSpPr>
        <p:spPr>
          <a:xfrm>
            <a:off x="678999" y="3867834"/>
            <a:ext cx="366440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L</a:t>
            </a:r>
            <a:r>
              <a:rPr lang="fr-FR" dirty="0" smtClean="0"/>
              <a:t>a </a:t>
            </a:r>
            <a:r>
              <a:rPr lang="fr-FR" dirty="0" smtClean="0"/>
              <a:t>période idéale pour greffer et/ou semer ses plants ou sa pelouse</a:t>
            </a:r>
            <a:endParaRPr lang="fr-FR" dirty="0"/>
          </a:p>
        </p:txBody>
      </p:sp>
      <p:sp>
        <p:nvSpPr>
          <p:cNvPr id="19" name="Rectangle 18"/>
          <p:cNvSpPr/>
          <p:nvPr/>
        </p:nvSpPr>
        <p:spPr>
          <a:xfrm>
            <a:off x="678999" y="5358988"/>
            <a:ext cx="366440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Privilégiez</a:t>
            </a:r>
            <a:r>
              <a:rPr lang="fr-FR" dirty="0" smtClean="0"/>
              <a:t> la </a:t>
            </a:r>
            <a:r>
              <a:rPr lang="fr-FR" dirty="0" smtClean="0"/>
              <a:t>cueillette et la récolte de vos fruits, légumes et herbes aromatiques</a:t>
            </a:r>
            <a:endParaRPr lang="fr-FR" dirty="0"/>
          </a:p>
        </p:txBody>
      </p:sp>
      <p:sp>
        <p:nvSpPr>
          <p:cNvPr id="20" name="Rectangle 19"/>
          <p:cNvSpPr/>
          <p:nvPr/>
        </p:nvSpPr>
        <p:spPr>
          <a:xfrm>
            <a:off x="5410200" y="2459504"/>
            <a:ext cx="3048000"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dirty="0" smtClean="0"/>
              <a:t>En lune descendante, l’activité végétative redescend en </a:t>
            </a:r>
            <a:r>
              <a:rPr lang="fr-FR" dirty="0" smtClean="0"/>
              <a:t>terre.</a:t>
            </a:r>
            <a:endParaRPr lang="fr-FR" dirty="0"/>
          </a:p>
        </p:txBody>
      </p:sp>
      <p:cxnSp>
        <p:nvCxnSpPr>
          <p:cNvPr id="22" name="Straight Connector 21"/>
          <p:cNvCxnSpPr/>
          <p:nvPr/>
        </p:nvCxnSpPr>
        <p:spPr>
          <a:xfrm rot="5400000">
            <a:off x="2888796" y="4370514"/>
            <a:ext cx="382202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28600" y="3657600"/>
            <a:ext cx="8610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5410200" y="3867834"/>
            <a:ext cx="34290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Effectuer </a:t>
            </a:r>
            <a:r>
              <a:rPr lang="fr-FR" dirty="0" smtClean="0"/>
              <a:t>des opérations de fertilisation de vos pelouses, élaguer vos arbres et arbustes, tailler vos </a:t>
            </a:r>
            <a:r>
              <a:rPr lang="fr-FR" dirty="0" smtClean="0"/>
              <a:t>haies.</a:t>
            </a:r>
            <a:endParaRPr lang="fr-FR" dirty="0"/>
          </a:p>
        </p:txBody>
      </p:sp>
      <p:sp>
        <p:nvSpPr>
          <p:cNvPr id="28" name="Rectangle 27"/>
          <p:cNvSpPr/>
          <p:nvPr/>
        </p:nvSpPr>
        <p:spPr>
          <a:xfrm>
            <a:off x="5410200" y="5358988"/>
            <a:ext cx="3429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La cueillette </a:t>
            </a:r>
            <a:r>
              <a:rPr lang="fr-FR" dirty="0" smtClean="0"/>
              <a:t>des végétaux à consommer de suite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u="sng" dirty="0" smtClean="0"/>
              <a:t>JEU 2 : </a:t>
            </a:r>
            <a:r>
              <a:rPr lang="fr-FR" u="sng" dirty="0" smtClean="0"/>
              <a:t>le vocabulaire.</a:t>
            </a:r>
            <a:endParaRPr lang="fr-FR" u="sng" dirty="0"/>
          </a:p>
        </p:txBody>
      </p:sp>
      <p:sp>
        <p:nvSpPr>
          <p:cNvPr id="6" name="TextBox 5"/>
          <p:cNvSpPr txBox="1"/>
          <p:nvPr/>
        </p:nvSpPr>
        <p:spPr>
          <a:xfrm rot="21108216">
            <a:off x="799123" y="5709274"/>
            <a:ext cx="1752355"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Durée : 15 à 20 minutes.</a:t>
            </a:r>
            <a:endParaRPr lang="fr-FR" dirty="0"/>
          </a:p>
        </p:txBody>
      </p:sp>
      <p:pic>
        <p:nvPicPr>
          <p:cNvPr id="17" name="Picture 16" descr="Capture d’écran 2020-11-12 à 09.12.45.png"/>
          <p:cNvPicPr>
            <a:picLocks noChangeAspect="1"/>
          </p:cNvPicPr>
          <p:nvPr/>
        </p:nvPicPr>
        <p:blipFill>
          <a:blip r:embed="rId2"/>
          <a:stretch>
            <a:fillRect/>
          </a:stretch>
        </p:blipFill>
        <p:spPr>
          <a:xfrm>
            <a:off x="498474" y="1371600"/>
            <a:ext cx="5531301"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Capture d’écran 2020-11-12 à 09.13.10.png"/>
          <p:cNvPicPr>
            <a:picLocks noChangeAspect="1"/>
          </p:cNvPicPr>
          <p:nvPr/>
        </p:nvPicPr>
        <p:blipFill>
          <a:blip r:embed="rId3"/>
          <a:stretch>
            <a:fillRect/>
          </a:stretch>
        </p:blipFill>
        <p:spPr>
          <a:xfrm rot="21192647">
            <a:off x="6538697" y="2409083"/>
            <a:ext cx="2184621" cy="1724900"/>
          </a:xfrm>
          <a:prstGeom prst="rect">
            <a:avLst/>
          </a:prstGeom>
        </p:spPr>
      </p:pic>
      <p:pic>
        <p:nvPicPr>
          <p:cNvPr id="19" name="Picture 18" descr="Capture d’écran 2020-11-12 à 09.13.42.png"/>
          <p:cNvPicPr>
            <a:picLocks noChangeAspect="1"/>
          </p:cNvPicPr>
          <p:nvPr/>
        </p:nvPicPr>
        <p:blipFill>
          <a:blip r:embed="rId4"/>
          <a:stretch>
            <a:fillRect/>
          </a:stretch>
        </p:blipFill>
        <p:spPr>
          <a:xfrm rot="470195">
            <a:off x="6155674" y="4651956"/>
            <a:ext cx="2776052" cy="18252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303</TotalTime>
  <Words>317</Words>
  <Application>Microsoft Macintosh PowerPoint</Application>
  <PresentationFormat>On-screen Show (4:3)</PresentationFormat>
  <Paragraphs>30</Paragraphs>
  <Slides>6</Slides>
  <Notes>1</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Advantage</vt:lpstr>
      <vt:lpstr>La permaculture cours co animation 2</vt:lpstr>
      <vt:lpstr>Parcours en ligne droite… Jeu 1 à faire en groupe.</vt:lpstr>
      <vt:lpstr>Cours : L'influence de la Lune sur la croissance des végétaux.</vt:lpstr>
      <vt:lpstr>Deux types de mouvements caractérisent le cycle lunaire :</vt:lpstr>
      <vt:lpstr>Slide 5</vt:lpstr>
      <vt:lpstr>JEU 2 : le vocabulaire.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permaculture cours co animation 1</dc:title>
  <dc:creator>Mehreen ASLAM</dc:creator>
  <cp:lastModifiedBy>Mehreen ASLAM</cp:lastModifiedBy>
  <cp:revision>42</cp:revision>
  <dcterms:created xsi:type="dcterms:W3CDTF">2020-11-12T08:55:29Z</dcterms:created>
  <dcterms:modified xsi:type="dcterms:W3CDTF">2020-11-12T10:46:45Z</dcterms:modified>
</cp:coreProperties>
</file>