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57" r:id="rId5"/>
    <p:sldId id="258" r:id="rId6"/>
    <p:sldId id="263" r:id="rId7"/>
    <p:sldId id="267" r:id="rId8"/>
    <p:sldId id="262" r:id="rId9"/>
    <p:sldId id="261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CC0099"/>
    <a:srgbClr val="FF3399"/>
    <a:srgbClr val="008000"/>
    <a:srgbClr val="3333CC"/>
    <a:srgbClr val="FF967D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11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2477F2-3C57-35E1-0620-31DB0CD2C6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FE1133-B0D8-AFCA-81BD-8F86038C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53732A-8BA4-B524-8063-9305ACB5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74A93E-F408-0D30-F4B5-06509383D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2A09B7-D6E4-9BE3-45F3-38B72A8A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20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4663B3-9D21-D388-FE9B-18F02B07A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DEDCE32-4F68-D80E-B1CB-7528CB8E99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26C8D8-96C5-DF87-3A6E-1FABEBB53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E5003A-E55F-55B5-A2D9-7ED514D74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13628C-8145-D91E-82FD-9290318C5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3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AA4400C-CA82-3FA5-036A-9C0B49FD17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BA0E52-929B-4E78-83E6-DCDB87ACB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27E2D-0694-12A9-D775-4B449FA6F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52BF85-3EE2-EB36-EBC3-3756BFCD3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8E5FDE-7B70-46EA-9555-B030C7FA5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93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E9603-1F6B-247F-55AD-D2FD1EB7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6C7B97-48C6-206E-82BE-CA3B3A5E1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2E5C84-320B-E1BF-CDF8-6D1C21C7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95B265-1DC5-334C-ED73-9ED935C68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0C5881-BB07-5D03-021E-B5DF53836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448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AD63AA-72E0-609A-D9B9-50F143C59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02A7C5-D16F-74E8-ECFD-D8E9C1938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50120C-F2BB-ABA8-0B3D-64FD236C8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46AFFB-BA61-A468-6903-D294118D4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0F9357-A171-6E05-8B68-FD8B7722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06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45B7BD-239A-7DA9-D6EA-8F0882218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646C35-60CF-D089-849A-C55715A5F3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4A4F80-1242-0560-6E96-DD19B3A6D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CB1AA51-6EBB-946C-812A-DE5AB5CC4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94033F-5C3F-C3A9-D061-DFFED1B3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61183B-825A-E050-1AD2-028567B64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828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6E3564-ABA8-60D8-DBE6-A63D0030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E1A61D-5A92-C89F-E06C-1738C760E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D79B9AB-CD8E-0358-D749-35B09AA67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56726DF-6416-91C7-6733-58E825A85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E39C4A-DAB5-94D2-62B3-3842DF1363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ABBD6C8-18E9-45CB-A0F5-757CA49DB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1997873-CDE0-DA05-6BC6-27A74FA5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5B255EE-5409-7053-8195-A2CC32A7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587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F8C842-14B1-3D6C-CB95-1694868A4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219B525-44DE-D527-FA77-9B1BE862B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B2B3BB8-6632-216D-2556-7D929E4A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2CE2467-2312-790A-9B42-3FD526D8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43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9BD8CFC-DFA7-6048-AB2B-4C7652AE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D94AEA5-5ADF-42EB-9FFE-C630C9A2D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A710DC-54E1-3F13-C3C9-4297FFADD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39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899459-6BD1-2B0A-22B6-569DA9C62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7715F3-B44A-C5DC-9EC3-7A0E9D306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E74FE4-0133-EFEA-42B5-016920B2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CFDA4B-C1C5-B394-9E0E-F2EAD920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E9A174-50D1-70A8-4139-1EA036151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167E53-8721-ED8F-362B-BF2F4CDA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678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2C789E-C0B5-0AFD-554A-95F134D6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59F6FAE-8DFE-7FCB-C0EF-6A3AF6932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A91FEA-ABC9-4DA8-9758-35006D7D4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D36F9C-238C-18A8-2BD0-5B92F421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813546-423C-AFB1-AB68-BD7C44D3F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57824B9-2D46-EB4D-296E-7632B691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450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0796534-D1F3-1A41-9B0E-A3361EEF5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E43519-9D78-9B90-AF1F-071A3E0A9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C4A94F-5530-B829-AC6B-92151061E5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2E18C-6F76-4623-A816-471D67CAAEB9}" type="datetimeFigureOut">
              <a:rPr lang="fr-FR" smtClean="0"/>
              <a:t>19/10/2024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B20212-4BE7-5139-B006-CFEBFF6DA1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AE95B3-7756-1E2A-2303-DED4992F4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570E1-2A8F-494B-913F-A90AD73BE0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09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isep.fr/formation/apres-la-3-la-voie-professionnelle/les-diplomes-de-la-voie-pro/le-bac-professionnel/les-familles-de-metie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isep.fr/la-voie-professionnelle/cap-ou-bac-professionnel-quelles-differenc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81A866-3844-E190-4E4B-8BFEBB6D0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250" y="6235870"/>
            <a:ext cx="8616950" cy="1295230"/>
          </a:xfrm>
        </p:spPr>
        <p:txBody>
          <a:bodyPr>
            <a:normAutofit fontScale="9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br>
              <a:rPr lang="fr-FR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0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5300" dirty="0">
                <a:solidFill>
                  <a:srgbClr val="FF99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C’est quoi l’alternance ?</a:t>
            </a:r>
            <a:br>
              <a:rPr lang="fr-FR" sz="5300" dirty="0">
                <a:solidFill>
                  <a:srgbClr val="FF99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5300" dirty="0">
              <a:solidFill>
                <a:srgbClr val="FF9900"/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FEDFB9F-6DCB-00C6-37EA-87181DB996A6}"/>
              </a:ext>
            </a:extLst>
          </p:cNvPr>
          <p:cNvSpPr txBox="1"/>
          <p:nvPr/>
        </p:nvSpPr>
        <p:spPr>
          <a:xfrm>
            <a:off x="1930400" y="-13264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5400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écouverte Professionnelle</a:t>
            </a:r>
            <a:endParaRPr lang="fr-FR" sz="5400" u="sng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D3B1D4C-D883-69B7-C8E0-1BC3B318EB7B}"/>
              </a:ext>
            </a:extLst>
          </p:cNvPr>
          <p:cNvSpPr txBox="1"/>
          <p:nvPr/>
        </p:nvSpPr>
        <p:spPr>
          <a:xfrm>
            <a:off x="222250" y="854675"/>
            <a:ext cx="11417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48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</a:t>
            </a:r>
            <a:r>
              <a:rPr lang="fr-FR" sz="4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chercher un stage en entreprise ?</a:t>
            </a:r>
            <a:br>
              <a:rPr lang="fr-FR" sz="4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4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C7AB8FF-8F56-BAF5-90B2-43269115BF42}"/>
              </a:ext>
            </a:extLst>
          </p:cNvPr>
          <p:cNvSpPr txBox="1"/>
          <p:nvPr/>
        </p:nvSpPr>
        <p:spPr>
          <a:xfrm>
            <a:off x="190500" y="1677569"/>
            <a:ext cx="1183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4800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48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ettre de motivation avec l’ordinateur ou la tablette</a:t>
            </a:r>
            <a:endParaRPr lang="fr-FR" sz="48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1913DCE-E4FA-F921-8DDB-C122E9DBDF89}"/>
              </a:ext>
            </a:extLst>
          </p:cNvPr>
          <p:cNvSpPr txBox="1"/>
          <p:nvPr/>
        </p:nvSpPr>
        <p:spPr>
          <a:xfrm>
            <a:off x="190500" y="3112140"/>
            <a:ext cx="990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dirty="0">
                <a:solidFill>
                  <a:srgbClr val="FF33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4800" dirty="0">
                <a:solidFill>
                  <a:srgbClr val="FF3399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Lecture expliquée de la convention</a:t>
            </a:r>
            <a:endParaRPr lang="fr-FR" sz="4800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18B6362-BC3C-7BEB-C0EA-1E35D08AEEB0}"/>
              </a:ext>
            </a:extLst>
          </p:cNvPr>
          <p:cNvSpPr txBox="1"/>
          <p:nvPr/>
        </p:nvSpPr>
        <p:spPr>
          <a:xfrm>
            <a:off x="222250" y="3858906"/>
            <a:ext cx="61404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4800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800" dirty="0">
                <a:solidFill>
                  <a:srgbClr val="008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fr-FR" sz="4800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iche métier</a:t>
            </a:r>
            <a:endParaRPr lang="fr-FR" sz="48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51D0167-921D-5259-C3A2-6AE9FD50E899}"/>
              </a:ext>
            </a:extLst>
          </p:cNvPr>
          <p:cNvSpPr txBox="1"/>
          <p:nvPr/>
        </p:nvSpPr>
        <p:spPr>
          <a:xfrm>
            <a:off x="222250" y="4554814"/>
            <a:ext cx="102298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4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</a:t>
            </a:r>
            <a:r>
              <a:rPr lang="fr-FR" sz="4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ifférentes Familles de Métiers</a:t>
            </a:r>
            <a:endParaRPr lang="fr-FR" sz="48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4A7D91-AA6C-D2D2-60F2-FC8E8FAB3D0F}"/>
              </a:ext>
            </a:extLst>
          </p:cNvPr>
          <p:cNvSpPr txBox="1"/>
          <p:nvPr/>
        </p:nvSpPr>
        <p:spPr>
          <a:xfrm>
            <a:off x="222250" y="5250722"/>
            <a:ext cx="100520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33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Différences entre CAP et Bac Pro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1756616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94FBA0-EFAA-8EF0-3707-476EA1E45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2900" y="38100"/>
            <a:ext cx="6235700" cy="1130300"/>
          </a:xfrm>
        </p:spPr>
        <p:txBody>
          <a:bodyPr>
            <a:normAutofit/>
          </a:bodyPr>
          <a:lstStyle/>
          <a:p>
            <a:r>
              <a:rPr lang="fr-FR" sz="5400" b="1" u="sng" dirty="0">
                <a:solidFill>
                  <a:srgbClr val="FF0000"/>
                </a:solidFill>
              </a:rPr>
              <a:t>Evènements à venir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5BBF61-6691-87B1-5522-D4138E040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17600"/>
            <a:ext cx="11849100" cy="5740400"/>
          </a:xfrm>
        </p:spPr>
        <p:txBody>
          <a:bodyPr>
            <a:noAutofit/>
          </a:bodyPr>
          <a:lstStyle/>
          <a:p>
            <a:r>
              <a:rPr lang="fr-FR" sz="3200" u="sng" dirty="0">
                <a:solidFill>
                  <a:srgbClr val="008000"/>
                </a:solidFill>
              </a:rPr>
              <a:t>Vendredi 8 novembre (16h-17h)</a:t>
            </a:r>
            <a:r>
              <a:rPr lang="fr-FR" sz="3200" dirty="0">
                <a:solidFill>
                  <a:srgbClr val="008000"/>
                </a:solidFill>
              </a:rPr>
              <a:t> : Visite au collège d’une intervenante pour une entrée dans le thème : « Différents mais ensemble »</a:t>
            </a:r>
          </a:p>
          <a:p>
            <a:r>
              <a:rPr lang="fr-FR" sz="3200" u="sng" dirty="0">
                <a:solidFill>
                  <a:srgbClr val="3333CC"/>
                </a:solidFill>
              </a:rPr>
              <a:t>Vendredi 15 novembre (après-midi)</a:t>
            </a:r>
            <a:r>
              <a:rPr lang="fr-FR" sz="3200" dirty="0">
                <a:solidFill>
                  <a:srgbClr val="3333CC"/>
                </a:solidFill>
              </a:rPr>
              <a:t> : Sortie à Paris organisée par le professeur de Français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3333CC"/>
                </a:solidFill>
              </a:rPr>
              <a:t>   Visite architecturale du son à la Seine Musicale 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3333CC"/>
                </a:solidFill>
              </a:rPr>
              <a:t>   (Boulogne Billancourt)</a:t>
            </a:r>
          </a:p>
          <a:p>
            <a:r>
              <a:rPr lang="fr-FR" sz="3200" u="sng" dirty="0">
                <a:solidFill>
                  <a:srgbClr val="FF3399"/>
                </a:solidFill>
              </a:rPr>
              <a:t>Fin novembre </a:t>
            </a:r>
            <a:r>
              <a:rPr lang="fr-FR" sz="3200" dirty="0">
                <a:solidFill>
                  <a:srgbClr val="FF3399"/>
                </a:solidFill>
              </a:rPr>
              <a:t>: Tournée des Métiers de Demain (à voir)</a:t>
            </a:r>
          </a:p>
          <a:p>
            <a:r>
              <a:rPr lang="fr-FR" sz="3200" u="sng" dirty="0">
                <a:solidFill>
                  <a:srgbClr val="FF3300"/>
                </a:solidFill>
              </a:rPr>
              <a:t>Décembre (matin)</a:t>
            </a:r>
            <a:r>
              <a:rPr lang="fr-FR" sz="3200" dirty="0">
                <a:solidFill>
                  <a:srgbClr val="FF3300"/>
                </a:solidFill>
              </a:rPr>
              <a:t>: Forum des Métiers et des Formations à Mantes </a:t>
            </a:r>
            <a:endParaRPr lang="fr-FR" sz="3200" dirty="0">
              <a:solidFill>
                <a:srgbClr val="3333CC"/>
              </a:solidFill>
            </a:endParaRPr>
          </a:p>
          <a:p>
            <a:r>
              <a:rPr lang="fr-FR" sz="3200" dirty="0">
                <a:solidFill>
                  <a:srgbClr val="3333CC"/>
                </a:solidFill>
              </a:rPr>
              <a:t> Intervenants : CFA dans différents domaines (en cours)</a:t>
            </a:r>
          </a:p>
        </p:txBody>
      </p:sp>
    </p:spTree>
    <p:extLst>
      <p:ext uri="{BB962C8B-B14F-4D97-AF65-F5344CB8AC3E}">
        <p14:creationId xmlns:p14="http://schemas.microsoft.com/office/powerpoint/2010/main" val="3645547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7400" y="390294"/>
            <a:ext cx="10617200" cy="1300394"/>
          </a:xfrm>
        </p:spPr>
        <p:txBody>
          <a:bodyPr>
            <a:normAutofit fontScale="90000"/>
          </a:bodyPr>
          <a:lstStyle/>
          <a:p>
            <a:r>
              <a:rPr lang="fr-FR" sz="5300" b="1" u="sng" dirty="0">
                <a:solidFill>
                  <a:srgbClr val="FF0000"/>
                </a:solidFill>
              </a:rPr>
              <a:t>Forum des Métiers et des Formations </a:t>
            </a:r>
            <a:br>
              <a:rPr lang="fr-FR" sz="5300" b="1" u="sng" dirty="0">
                <a:solidFill>
                  <a:srgbClr val="FF0000"/>
                </a:solidFill>
              </a:rPr>
            </a:br>
            <a:r>
              <a:rPr lang="fr-FR" sz="5300" b="1" u="sng" dirty="0">
                <a:solidFill>
                  <a:srgbClr val="FF0000"/>
                </a:solidFill>
              </a:rPr>
              <a:t>de Mantes </a:t>
            </a:r>
            <a:br>
              <a:rPr lang="fr-FR" b="1" u="sng" dirty="0">
                <a:solidFill>
                  <a:srgbClr val="FF0000"/>
                </a:solidFill>
              </a:rPr>
            </a:br>
            <a:endParaRPr lang="fr-FR" b="1" u="sng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9418" y="1690687"/>
            <a:ext cx="12686681" cy="47770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u="sng" dirty="0">
                <a:solidFill>
                  <a:srgbClr val="0000FF"/>
                </a:solidFill>
              </a:rPr>
              <a:t>Mardi 3 décembre (matin)</a:t>
            </a:r>
            <a:r>
              <a:rPr lang="fr-FR" sz="4000" dirty="0">
                <a:solidFill>
                  <a:srgbClr val="0000FF"/>
                </a:solidFill>
              </a:rPr>
              <a:t>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4000" dirty="0">
                <a:solidFill>
                  <a:srgbClr val="0000FF"/>
                </a:solidFill>
              </a:rPr>
              <a:t> les élèves accompagnés par des professeurs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4000" dirty="0">
                <a:solidFill>
                  <a:srgbClr val="0000FF"/>
                </a:solidFill>
              </a:rPr>
              <a:t> déplacement en car</a:t>
            </a:r>
          </a:p>
          <a:p>
            <a:pPr>
              <a:buFontTx/>
              <a:buChar char="-"/>
            </a:pPr>
            <a:endParaRPr lang="fr-FR" sz="4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fr-FR" sz="4000" dirty="0">
                <a:solidFill>
                  <a:srgbClr val="0000FF"/>
                </a:solidFill>
              </a:rPr>
              <a:t> </a:t>
            </a:r>
            <a:r>
              <a:rPr lang="fr-FR" sz="4000" b="1" dirty="0">
                <a:solidFill>
                  <a:srgbClr val="0000FF"/>
                </a:solidFill>
              </a:rPr>
              <a:t>Il y aura des temps pour les familles</a:t>
            </a:r>
            <a:r>
              <a:rPr lang="fr-FR" sz="4000" dirty="0">
                <a:solidFill>
                  <a:srgbClr val="0000FF"/>
                </a:solidFill>
              </a:rPr>
              <a:t> :</a:t>
            </a:r>
          </a:p>
          <a:p>
            <a:pPr marL="0" indent="0">
              <a:buNone/>
            </a:pPr>
            <a:r>
              <a:rPr lang="fr-FR" sz="4000" dirty="0">
                <a:solidFill>
                  <a:srgbClr val="0000FF"/>
                </a:solidFill>
              </a:rPr>
              <a:t>- le mardi 3 décembre de 17h00 à 19h00</a:t>
            </a:r>
          </a:p>
          <a:p>
            <a:pPr marL="0" indent="0">
              <a:buNone/>
            </a:pPr>
            <a:r>
              <a:rPr lang="fr-FR" sz="4000" dirty="0">
                <a:solidFill>
                  <a:srgbClr val="0000FF"/>
                </a:solidFill>
              </a:rPr>
              <a:t>- le mercredi 4 décembre de 13h30 à 17h00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558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887958-DF4C-C62C-4939-5F8CBF07F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4987"/>
            <a:ext cx="10515600" cy="1717675"/>
          </a:xfrm>
        </p:spPr>
        <p:txBody>
          <a:bodyPr>
            <a:normAutofit/>
          </a:bodyPr>
          <a:lstStyle/>
          <a:p>
            <a:r>
              <a:rPr lang="fr-FR" sz="4800" b="1" i="0" dirty="0">
                <a:solidFill>
                  <a:srgbClr val="FF0000"/>
                </a:solidFill>
                <a:effectLst/>
                <a:latin typeface="Marianne"/>
              </a:rPr>
              <a:t>Comment on prépare son orientation ?</a:t>
            </a:r>
            <a:br>
              <a:rPr lang="fr-FR" sz="4800" b="1" i="0" dirty="0">
                <a:solidFill>
                  <a:srgbClr val="FF0000"/>
                </a:solidFill>
                <a:effectLst/>
                <a:latin typeface="Marianne"/>
              </a:rPr>
            </a:br>
            <a:endParaRPr lang="fr-FR" sz="4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751C19-BCB3-89B8-DD10-E0C0BE11A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7367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fr-FR" b="1" dirty="0">
              <a:solidFill>
                <a:srgbClr val="161616"/>
              </a:solidFill>
              <a:latin typeface="Marianne"/>
            </a:endParaRPr>
          </a:p>
          <a:p>
            <a:pPr marL="0" indent="0">
              <a:buNone/>
            </a:pPr>
            <a:r>
              <a:rPr lang="fr-FR" sz="3600" b="0" i="0" dirty="0">
                <a:solidFill>
                  <a:srgbClr val="0000FF"/>
                </a:solidFill>
                <a:effectLst/>
                <a:latin typeface="Marianne"/>
              </a:rPr>
              <a:t>Différentes démarches et mises en situation (visites, stages en entreprise, salons) sont proposées tout au long de l'année. </a:t>
            </a:r>
          </a:p>
          <a:p>
            <a:pPr marL="0" indent="0">
              <a:buNone/>
            </a:pPr>
            <a:endParaRPr lang="fr-FR" sz="3600" dirty="0">
              <a:solidFill>
                <a:srgbClr val="0000FF"/>
              </a:solidFill>
              <a:latin typeface="Marianne"/>
            </a:endParaRPr>
          </a:p>
          <a:p>
            <a:pPr marL="0" indent="0">
              <a:buNone/>
            </a:pPr>
            <a:r>
              <a:rPr lang="fr-FR" sz="3600" b="0" i="0" dirty="0">
                <a:solidFill>
                  <a:srgbClr val="0000FF"/>
                </a:solidFill>
                <a:effectLst/>
                <a:latin typeface="Marianne"/>
              </a:rPr>
              <a:t>Ces temps forts visent à aider et à comprendre les voies de formation et à éclairer les choix.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0317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6676E8-062A-C579-C165-9EF1FEB23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26986"/>
            <a:ext cx="10515600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ONISEP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E69F04-6B81-F337-C6AA-0193F8FE9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343023"/>
            <a:ext cx="11506200" cy="5149851"/>
          </a:xfrm>
        </p:spPr>
        <p:txBody>
          <a:bodyPr>
            <a:normAutofit/>
          </a:bodyPr>
          <a:lstStyle/>
          <a:p>
            <a:pPr algn="l"/>
            <a:r>
              <a:rPr lang="fr-FR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L’</a:t>
            </a:r>
            <a:r>
              <a:rPr lang="fr-FR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O</a:t>
            </a:r>
            <a:r>
              <a:rPr lang="fr-F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ffice </a:t>
            </a:r>
            <a:r>
              <a:rPr lang="fr-FR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</a:t>
            </a:r>
            <a:r>
              <a:rPr lang="fr-F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ational d'</a:t>
            </a:r>
            <a:r>
              <a:rPr lang="fr-FR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fr-F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nformation </a:t>
            </a:r>
            <a:r>
              <a:rPr lang="fr-FR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</a:t>
            </a:r>
            <a:r>
              <a:rPr lang="fr-F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ur les </a:t>
            </a:r>
            <a:r>
              <a:rPr lang="fr-FR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e</a:t>
            </a:r>
            <a:r>
              <a:rPr lang="fr-F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nseignements et les </a:t>
            </a:r>
            <a:r>
              <a:rPr lang="fr-FR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</a:t>
            </a:r>
            <a:r>
              <a:rPr lang="fr-FR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rofessions</a:t>
            </a:r>
          </a:p>
          <a:p>
            <a:pPr marL="0" indent="0" algn="l">
              <a:buNone/>
            </a:pPr>
            <a:endParaRPr lang="fr-FR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fr-FR" b="0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- </a:t>
            </a:r>
            <a:r>
              <a:rPr lang="fr-FR" sz="3200" b="0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fonctionne sous la tutelle du ministère de l’éducation nationale;</a:t>
            </a:r>
            <a:endParaRPr lang="fr-FR" sz="32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l">
              <a:buFontTx/>
              <a:buChar char="-"/>
            </a:pPr>
            <a:r>
              <a:rPr lang="fr-FR" sz="3200" b="0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un organisme public;</a:t>
            </a:r>
          </a:p>
          <a:p>
            <a:pPr algn="l">
              <a:buFontTx/>
              <a:buChar char="-"/>
            </a:pPr>
            <a:r>
              <a:rPr lang="fr-FR" sz="3200" dirty="0">
                <a:solidFill>
                  <a:srgbClr val="0000FF"/>
                </a:solidFill>
                <a:latin typeface="Arial" panose="020B0604020202020204" pitchFamily="34" charset="0"/>
              </a:rPr>
              <a:t>produit et diffuse toute l'information sur les formations et les métiers;</a:t>
            </a:r>
          </a:p>
          <a:p>
            <a:pPr marL="0" indent="0" algn="l">
              <a:buNone/>
            </a:pPr>
            <a:r>
              <a:rPr lang="fr-FR" sz="3200" dirty="0">
                <a:solidFill>
                  <a:srgbClr val="0000FF"/>
                </a:solidFill>
                <a:latin typeface="Arial" panose="020B0604020202020204" pitchFamily="34" charset="0"/>
              </a:rPr>
              <a:t>- propose des services aux élèves, aux parents et aux équipes éducatives.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63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284705-27DE-3A81-CA6B-2BF0C14D9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Famille de Métiers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4A2E94-FEBC-DC7A-B227-4E440AB7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fr-FR" dirty="0">
                <a:hlinkClick r:id="rId2"/>
              </a:rPr>
              <a:t>https://www.onisep.fr/formation/apres-la-3-la-voie-professionnelle/les-diplomes-de-la-voie-pro/le-bac-professionnel/les-familles-de-metiers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6718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80A432-1D04-E6D6-438A-87BB61725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900" y="6699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r-FR" sz="6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Différences entre CAP et Bac Pro</a:t>
            </a:r>
            <a:br>
              <a:rPr lang="fr-F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E28866-85B3-574A-5DA5-8028ED767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4237"/>
            <a:ext cx="10515600" cy="4351338"/>
          </a:xfrm>
        </p:spPr>
        <p:txBody>
          <a:bodyPr/>
          <a:lstStyle/>
          <a:p>
            <a:r>
              <a:rPr lang="fr-FR" dirty="0">
                <a:hlinkClick r:id="rId2"/>
              </a:rPr>
              <a:t>https://www.onisep.fr/la-voie-professionnelle/cap-ou-bac-professionnel-quelles-differences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453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5EFB87-6326-EB43-09E0-6190C3BBC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6050" y="0"/>
            <a:ext cx="6426200" cy="1325563"/>
          </a:xfrm>
        </p:spPr>
        <p:txBody>
          <a:bodyPr/>
          <a:lstStyle/>
          <a:p>
            <a:r>
              <a:rPr lang="fr-FR" b="1" dirty="0">
                <a:solidFill>
                  <a:srgbClr val="FF3300"/>
                </a:solidFill>
              </a:rPr>
              <a:t>Les vœux pour l’après-3ème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395843-69E1-BA8B-6431-F2E622306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291009"/>
            <a:ext cx="10426700" cy="166199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rgbClr val="3333CC"/>
                </a:solidFill>
              </a:rPr>
              <a:t>Vœux d’orientation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ET Vœux d’affectation </a:t>
            </a:r>
            <a:r>
              <a:rPr lang="fr-FR" dirty="0"/>
              <a:t>(avril-mai)</a:t>
            </a:r>
          </a:p>
          <a:p>
            <a:pPr marL="0" indent="0">
              <a:buNone/>
            </a:pPr>
            <a:r>
              <a:rPr lang="fr-FR" dirty="0">
                <a:solidFill>
                  <a:srgbClr val="3333CC"/>
                </a:solidFill>
              </a:rPr>
              <a:t>3) Vœux définitifs : CAP ou 2</a:t>
            </a:r>
            <a:r>
              <a:rPr lang="fr-FR" baseline="30000" dirty="0">
                <a:solidFill>
                  <a:srgbClr val="3333CC"/>
                </a:solidFill>
              </a:rPr>
              <a:t>nde</a:t>
            </a:r>
            <a:r>
              <a:rPr lang="fr-FR" dirty="0">
                <a:solidFill>
                  <a:srgbClr val="3333CC"/>
                </a:solidFill>
              </a:rPr>
              <a:t> Pro ou 2ndeGT </a:t>
            </a:r>
            <a:r>
              <a:rPr lang="fr-FR" dirty="0">
                <a:solidFill>
                  <a:srgbClr val="FF0000"/>
                </a:solidFill>
              </a:rPr>
              <a:t>ET les lycées</a:t>
            </a:r>
          </a:p>
          <a:p>
            <a:pPr marL="0" indent="0">
              <a:buNone/>
            </a:pPr>
            <a:r>
              <a:rPr lang="fr-FR" dirty="0">
                <a:solidFill>
                  <a:srgbClr val="3333CC"/>
                </a:solidFill>
              </a:rPr>
              <a:t>4) Décision définitive du conseil de classe (en accuser la réception)</a:t>
            </a:r>
          </a:p>
          <a:p>
            <a:pPr marL="0" indent="0">
              <a:buNone/>
            </a:pPr>
            <a:endParaRPr lang="fr-FR" dirty="0">
              <a:solidFill>
                <a:srgbClr val="3333CC"/>
              </a:solidFill>
            </a:endParaRP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A41B1D2-5C1B-3F6A-6A8C-493B131C98E5}"/>
              </a:ext>
            </a:extLst>
          </p:cNvPr>
          <p:cNvSpPr txBox="1"/>
          <p:nvPr/>
        </p:nvSpPr>
        <p:spPr>
          <a:xfrm>
            <a:off x="685800" y="1379757"/>
            <a:ext cx="10426700" cy="16619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fr-FR" sz="2800" dirty="0">
                <a:solidFill>
                  <a:srgbClr val="3333CC"/>
                </a:solidFill>
              </a:rPr>
              <a:t>Vœux d’orientation (Décembre)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3333CC"/>
                </a:solidFill>
              </a:rPr>
              <a:t>1) Vœux provisoires : CAP ou 2</a:t>
            </a:r>
            <a:r>
              <a:rPr lang="fr-FR" sz="2800" baseline="30000" dirty="0">
                <a:solidFill>
                  <a:srgbClr val="3333CC"/>
                </a:solidFill>
              </a:rPr>
              <a:t>nde</a:t>
            </a:r>
            <a:r>
              <a:rPr lang="fr-FR" sz="2800" dirty="0">
                <a:solidFill>
                  <a:srgbClr val="3333CC"/>
                </a:solidFill>
              </a:rPr>
              <a:t> Pro ou 2</a:t>
            </a:r>
            <a:r>
              <a:rPr lang="fr-FR" sz="2800" baseline="30000" dirty="0">
                <a:solidFill>
                  <a:srgbClr val="3333CC"/>
                </a:solidFill>
              </a:rPr>
              <a:t>nde</a:t>
            </a:r>
            <a:r>
              <a:rPr lang="fr-FR" sz="2800" dirty="0">
                <a:solidFill>
                  <a:srgbClr val="3333CC"/>
                </a:solidFill>
              </a:rPr>
              <a:t> GT</a:t>
            </a:r>
          </a:p>
          <a:p>
            <a:pPr marL="0" indent="0">
              <a:buNone/>
            </a:pPr>
            <a:r>
              <a:rPr lang="fr-FR" sz="2800" dirty="0">
                <a:solidFill>
                  <a:srgbClr val="3333CC"/>
                </a:solidFill>
              </a:rPr>
              <a:t>2) Décision provisoires du conseil de classe (en accuser la réception)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865E99D-F2E9-4A79-00A1-4874C9995254}"/>
              </a:ext>
            </a:extLst>
          </p:cNvPr>
          <p:cNvSpPr txBox="1"/>
          <p:nvPr/>
        </p:nvSpPr>
        <p:spPr>
          <a:xfrm>
            <a:off x="685800" y="5444687"/>
            <a:ext cx="10426700" cy="923330"/>
          </a:xfrm>
          <a:prstGeom prst="rect">
            <a:avLst/>
          </a:prstGeom>
          <a:solidFill>
            <a:srgbClr val="FF967D"/>
          </a:solidFill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5) Résultats des affectations lycées (juin)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7670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C5CFE5-281B-F31D-BE1F-AA90CA8B9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0200" y="0"/>
            <a:ext cx="6261100" cy="1325563"/>
          </a:xfrm>
        </p:spPr>
        <p:txBody>
          <a:bodyPr/>
          <a:lstStyle/>
          <a:p>
            <a:r>
              <a:rPr lang="fr-FR" b="1" u="sng" dirty="0">
                <a:solidFill>
                  <a:srgbClr val="FF0000"/>
                </a:solidFill>
              </a:rPr>
              <a:t>La Plateforme ÉduConnect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F60E78-0B82-4274-E742-CEC7C83C9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250" y="1017588"/>
            <a:ext cx="11747500" cy="5510212"/>
          </a:xfrm>
        </p:spPr>
        <p:txBody>
          <a:bodyPr>
            <a:normAutofit fontScale="92500" lnSpcReduction="10000"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Pour consulter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>
                <a:solidFill>
                  <a:srgbClr val="0000FF"/>
                </a:solidFill>
              </a:rPr>
              <a:t> les formations possibles après la 3</a:t>
            </a:r>
            <a:r>
              <a:rPr lang="fr-FR" sz="3200" baseline="30000" dirty="0">
                <a:solidFill>
                  <a:srgbClr val="0000FF"/>
                </a:solidFill>
              </a:rPr>
              <a:t>ème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>
                <a:solidFill>
                  <a:srgbClr val="0000FF"/>
                </a:solidFill>
              </a:rPr>
              <a:t> les lycées proposant les formations souhaitées</a:t>
            </a:r>
          </a:p>
          <a:p>
            <a:pPr marL="0" indent="0">
              <a:buNone/>
            </a:pPr>
            <a:endParaRPr lang="fr-FR" sz="3200" dirty="0"/>
          </a:p>
          <a:p>
            <a:r>
              <a:rPr lang="fr-FR" sz="3200" dirty="0">
                <a:solidFill>
                  <a:srgbClr val="FF0000"/>
                </a:solidFill>
              </a:rPr>
              <a:t>Pour saisir 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>
                <a:solidFill>
                  <a:srgbClr val="0000FF"/>
                </a:solidFill>
              </a:rPr>
              <a:t> les vœux d’orientation (2</a:t>
            </a:r>
            <a:r>
              <a:rPr lang="fr-FR" sz="3200" baseline="30000" dirty="0">
                <a:solidFill>
                  <a:srgbClr val="0000FF"/>
                </a:solidFill>
              </a:rPr>
              <a:t>nde</a:t>
            </a:r>
            <a:r>
              <a:rPr lang="fr-FR" sz="3200" dirty="0">
                <a:solidFill>
                  <a:srgbClr val="0000FF"/>
                </a:solidFill>
              </a:rPr>
              <a:t>, CAP)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>
                <a:solidFill>
                  <a:srgbClr val="0000FF"/>
                </a:solidFill>
              </a:rPr>
              <a:t> les vœux d’affectation (les lycées souhaités)</a:t>
            </a:r>
          </a:p>
          <a:p>
            <a:pPr marL="0" indent="0">
              <a:buNone/>
            </a:pPr>
            <a:endParaRPr lang="fr-FR" sz="3200" dirty="0"/>
          </a:p>
          <a:p>
            <a:r>
              <a:rPr lang="fr-FR" sz="3200" dirty="0">
                <a:solidFill>
                  <a:srgbClr val="FF0000"/>
                </a:solidFill>
              </a:rPr>
              <a:t>Pour consulter 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>
                <a:solidFill>
                  <a:srgbClr val="0000FF"/>
                </a:solidFill>
              </a:rPr>
              <a:t> les décisions d’orientation des conseils de classe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>
                <a:solidFill>
                  <a:srgbClr val="0000FF"/>
                </a:solidFill>
              </a:rPr>
              <a:t> les décisions d’affectation en lycée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18856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9ACCFD60-F058-460A-409A-B8EB8D2ED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28" y="101600"/>
            <a:ext cx="11412543" cy="6363588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9AE349E2-D27E-CFD0-6232-7E456A79F06F}"/>
              </a:ext>
            </a:extLst>
          </p:cNvPr>
          <p:cNvSpPr txBox="1"/>
          <p:nvPr/>
        </p:nvSpPr>
        <p:spPr>
          <a:xfrm>
            <a:off x="5689600" y="215900"/>
            <a:ext cx="577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Plateforme </a:t>
            </a:r>
            <a:r>
              <a:rPr lang="fr-FR" dirty="0" err="1"/>
              <a:t>Educonnect</a:t>
            </a:r>
            <a:r>
              <a:rPr lang="fr-FR" dirty="0"/>
              <a:t> pour consulter les formations, les lycées </a:t>
            </a:r>
          </a:p>
        </p:txBody>
      </p:sp>
    </p:spTree>
    <p:extLst>
      <p:ext uri="{BB962C8B-B14F-4D97-AF65-F5344CB8AC3E}">
        <p14:creationId xmlns:p14="http://schemas.microsoft.com/office/powerpoint/2010/main" val="901440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00473C-5CBC-6391-B516-AF9F777EA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977900"/>
            <a:ext cx="11836400" cy="5880100"/>
          </a:xfrm>
        </p:spPr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Stage 1 : Lundi 25 au vendredi 29 novembre</a:t>
            </a:r>
          </a:p>
          <a:p>
            <a:r>
              <a:rPr lang="fr-FR" b="1" dirty="0">
                <a:solidFill>
                  <a:srgbClr val="008000"/>
                </a:solidFill>
              </a:rPr>
              <a:t>Mardi 26 novembre : Remise des relevés de notes mi-semestre 1</a:t>
            </a:r>
          </a:p>
          <a:p>
            <a:pPr marL="0" indent="0">
              <a:buNone/>
            </a:pPr>
            <a:endParaRPr lang="fr-FR" sz="1000" b="1" dirty="0">
              <a:solidFill>
                <a:srgbClr val="008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Stage 2 : Lundi 20 au vendredi 24 janvier</a:t>
            </a:r>
          </a:p>
          <a:p>
            <a:r>
              <a:rPr lang="fr-FR" dirty="0"/>
              <a:t>Jeudi 13 février : Oral de stage</a:t>
            </a:r>
          </a:p>
          <a:p>
            <a:pPr marL="0" indent="0">
              <a:buNone/>
            </a:pPr>
            <a:endParaRPr lang="fr-FR" sz="1000" dirty="0"/>
          </a:p>
          <a:p>
            <a:r>
              <a:rPr lang="fr-FR" dirty="0">
                <a:solidFill>
                  <a:srgbClr val="3333CC"/>
                </a:solidFill>
              </a:rPr>
              <a:t>Jeudi 6 et vendredi 7 mars : Brevet blanc</a:t>
            </a:r>
          </a:p>
          <a:p>
            <a:r>
              <a:rPr lang="fr-FR" dirty="0">
                <a:solidFill>
                  <a:srgbClr val="FF0000"/>
                </a:solidFill>
              </a:rPr>
              <a:t>Stage 3 : Lundi 24 au vendredi 28 mars</a:t>
            </a:r>
          </a:p>
          <a:p>
            <a:r>
              <a:rPr lang="fr-FR" b="1" dirty="0">
                <a:solidFill>
                  <a:srgbClr val="008000"/>
                </a:solidFill>
              </a:rPr>
              <a:t>Lundi 31 mars : Remise des relevés de notes mi-semestre 2</a:t>
            </a:r>
          </a:p>
          <a:p>
            <a:pPr marL="0" indent="0">
              <a:buNone/>
            </a:pPr>
            <a:endParaRPr lang="fr-FR" sz="1000" dirty="0"/>
          </a:p>
          <a:p>
            <a:r>
              <a:rPr lang="fr-FR" dirty="0">
                <a:solidFill>
                  <a:srgbClr val="3333CC"/>
                </a:solidFill>
              </a:rPr>
              <a:t>Lundi 5 et mardi 6 mai : Oral Brevet blanc</a:t>
            </a:r>
          </a:p>
          <a:p>
            <a:endParaRPr lang="fr-FR" sz="1000" dirty="0"/>
          </a:p>
          <a:p>
            <a:r>
              <a:rPr lang="fr-FR" dirty="0"/>
              <a:t>Mardi 10 juin : Oral Brevet</a:t>
            </a:r>
          </a:p>
          <a:p>
            <a:r>
              <a:rPr lang="fr-FR" dirty="0"/>
              <a:t>Jeudi 26 et vendredi 27 juin : Brevet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B9A72F2-81E3-8927-BE7B-0E68449B1A1D}"/>
              </a:ext>
            </a:extLst>
          </p:cNvPr>
          <p:cNvSpPr txBox="1"/>
          <p:nvPr/>
        </p:nvSpPr>
        <p:spPr>
          <a:xfrm>
            <a:off x="4191000" y="50800"/>
            <a:ext cx="4051300" cy="707886"/>
          </a:xfrm>
          <a:prstGeom prst="rect">
            <a:avLst/>
          </a:prstGeom>
          <a:noFill/>
          <a:ln w="698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rgbClr val="FF0000"/>
                </a:solidFill>
              </a:rPr>
              <a:t>Quelques dates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4819555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578</Words>
  <Application>Microsoft Office PowerPoint</Application>
  <PresentationFormat>Grand écran</PresentationFormat>
  <Paragraphs>76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Marianne</vt:lpstr>
      <vt:lpstr>Wingdings</vt:lpstr>
      <vt:lpstr>Thème Office</vt:lpstr>
      <vt:lpstr>       - C’est quoi l’alternance ? </vt:lpstr>
      <vt:lpstr>Comment on prépare son orientation ? </vt:lpstr>
      <vt:lpstr>ONISEP</vt:lpstr>
      <vt:lpstr>Famille de Métiers</vt:lpstr>
      <vt:lpstr>Différences entre CAP et Bac Pro </vt:lpstr>
      <vt:lpstr>Les vœux pour l’après-3ème</vt:lpstr>
      <vt:lpstr>La Plateforme ÉduConnect</vt:lpstr>
      <vt:lpstr>Présentation PowerPoint</vt:lpstr>
      <vt:lpstr>Présentation PowerPoint</vt:lpstr>
      <vt:lpstr>Evènements à venir</vt:lpstr>
      <vt:lpstr>Forum des Métiers et des Formations  de Mantes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- C’est quoi l’alternance ? </dc:title>
  <dc:creator>sarra GAFSI</dc:creator>
  <cp:lastModifiedBy>sarra GAFSI</cp:lastModifiedBy>
  <cp:revision>5</cp:revision>
  <dcterms:created xsi:type="dcterms:W3CDTF">2024-10-16T12:38:15Z</dcterms:created>
  <dcterms:modified xsi:type="dcterms:W3CDTF">2024-10-19T17:20:45Z</dcterms:modified>
</cp:coreProperties>
</file>