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6"/>
  </p:notesMasterIdLst>
  <p:sldIdLst>
    <p:sldId id="256" r:id="rId2"/>
    <p:sldId id="297" r:id="rId3"/>
    <p:sldId id="288" r:id="rId4"/>
    <p:sldId id="300" r:id="rId5"/>
    <p:sldId id="298" r:id="rId6"/>
    <p:sldId id="265" r:id="rId7"/>
    <p:sldId id="257" r:id="rId8"/>
    <p:sldId id="299" r:id="rId9"/>
    <p:sldId id="291" r:id="rId10"/>
    <p:sldId id="295" r:id="rId11"/>
    <p:sldId id="292" r:id="rId12"/>
    <p:sldId id="296" r:id="rId13"/>
    <p:sldId id="302" r:id="rId14"/>
    <p:sldId id="30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51039-51AA-442E-9C7F-D714B38A7F22}" v="24" dt="2024-06-27T22:00:59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1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9C161-DFD4-414E-AD9D-68502B7048C4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3AC61-B960-4EF3-8551-412E097E1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333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209A7ABD-4F13-44A5-2E46-3D46A3F0B5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AB759374-9632-B1FC-83CF-1B2024C84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28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53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2518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149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9752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33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523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10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00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27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4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61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89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08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10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12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85204-5578-4D7E-9286-B73694C5AB16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19DDC4-CE6E-4FC7-938A-AD41970F32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12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06429-7E30-5B42-CA20-264C6D078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600" y="165101"/>
            <a:ext cx="6597650" cy="1917700"/>
          </a:xfrm>
        </p:spPr>
        <p:txBody>
          <a:bodyPr>
            <a:normAutofit/>
          </a:bodyPr>
          <a:lstStyle/>
          <a:p>
            <a:pPr algn="ctr"/>
            <a:r>
              <a:rPr lang="fr-FR" u="sng" dirty="0">
                <a:solidFill>
                  <a:srgbClr val="FF0000"/>
                </a:solidFill>
              </a:rPr>
              <a:t>3ème Prépa-Métiers</a:t>
            </a:r>
            <a:br>
              <a:rPr lang="fr-FR" u="sng" dirty="0">
                <a:solidFill>
                  <a:srgbClr val="FF0000"/>
                </a:solidFill>
              </a:rPr>
            </a:br>
            <a:r>
              <a:rPr lang="fr-FR" u="sng" dirty="0">
                <a:solidFill>
                  <a:srgbClr val="FF0000"/>
                </a:solidFill>
              </a:rPr>
              <a:t>2024-2025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7BE5FD-28CC-7DAD-0344-264084E94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5075" y="3017839"/>
            <a:ext cx="6134100" cy="1173161"/>
          </a:xfrm>
        </p:spPr>
        <p:txBody>
          <a:bodyPr>
            <a:normAutofit/>
          </a:bodyPr>
          <a:lstStyle/>
          <a:p>
            <a:pPr algn="l"/>
            <a:r>
              <a:rPr lang="fr-FR" sz="4000" dirty="0">
                <a:solidFill>
                  <a:srgbClr val="0000FF"/>
                </a:solidFill>
              </a:rPr>
              <a:t>Nombre d’élèves : 20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8855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0700" y="181794"/>
            <a:ext cx="6807199" cy="782803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Réunions parents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0892" y="1216194"/>
            <a:ext cx="11813177" cy="5341359"/>
          </a:xfrm>
        </p:spPr>
        <p:txBody>
          <a:bodyPr>
            <a:normAutofit/>
          </a:bodyPr>
          <a:lstStyle/>
          <a:p>
            <a:pPr algn="l"/>
            <a:r>
              <a:rPr lang="fr-FR" sz="3600" dirty="0">
                <a:solidFill>
                  <a:srgbClr val="FF0000"/>
                </a:solidFill>
              </a:rPr>
              <a:t>- Quand ? 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</a:rPr>
              <a:t>Un jour pendant la semaine qui précède chaque vacances scolaires.</a:t>
            </a:r>
          </a:p>
          <a:p>
            <a:pPr algn="l"/>
            <a:r>
              <a:rPr lang="fr-FR" sz="3600" dirty="0">
                <a:solidFill>
                  <a:srgbClr val="FF0000"/>
                </a:solidFill>
              </a:rPr>
              <a:t>-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3600" dirty="0">
                <a:solidFill>
                  <a:srgbClr val="FF0000"/>
                </a:solidFill>
              </a:rPr>
              <a:t>Objectifs : </a:t>
            </a:r>
          </a:p>
          <a:p>
            <a:pPr algn="l"/>
            <a:r>
              <a:rPr lang="fr-FR" sz="3600" dirty="0">
                <a:solidFill>
                  <a:schemeClr val="bg2">
                    <a:lumMod val="50000"/>
                  </a:schemeClr>
                </a:solidFill>
              </a:rPr>
              <a:t>Présenter les contenus de ce qu’ont fait les élèves.</a:t>
            </a:r>
          </a:p>
          <a:p>
            <a:pPr algn="l"/>
            <a:r>
              <a:rPr lang="fr-FR" sz="3600" dirty="0">
                <a:solidFill>
                  <a:schemeClr val="bg2">
                    <a:lumMod val="50000"/>
                  </a:schemeClr>
                </a:solidFill>
              </a:rPr>
              <a:t>Montrer des travaux, des productions,…</a:t>
            </a:r>
          </a:p>
          <a:p>
            <a:pPr algn="l"/>
            <a:r>
              <a:rPr lang="fr-FR" sz="3600" dirty="0">
                <a:solidFill>
                  <a:schemeClr val="bg2">
                    <a:lumMod val="50000"/>
                  </a:schemeClr>
                </a:solidFill>
              </a:rPr>
              <a:t>Présenter les contenus de la découverte professionnelle.</a:t>
            </a:r>
          </a:p>
          <a:p>
            <a:pPr algn="l"/>
            <a:r>
              <a:rPr lang="fr-FR" sz="3600" dirty="0">
                <a:solidFill>
                  <a:srgbClr val="0000FF"/>
                </a:solidFill>
              </a:rPr>
              <a:t>+ D’autres rencontres parents-professeurs </a:t>
            </a:r>
          </a:p>
          <a:p>
            <a:pPr algn="l"/>
            <a:endParaRPr lang="fr-FR" sz="3600" dirty="0">
              <a:solidFill>
                <a:schemeClr val="bg2">
                  <a:lumMod val="50000"/>
                </a:scheme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5354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3E01C-9297-71CF-4719-B33A00DA0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508000"/>
            <a:ext cx="6502399" cy="787400"/>
          </a:xfrm>
        </p:spPr>
        <p:txBody>
          <a:bodyPr/>
          <a:lstStyle/>
          <a:p>
            <a:r>
              <a:rPr lang="fr-FR" u="sng" dirty="0">
                <a:solidFill>
                  <a:srgbClr val="FF0000"/>
                </a:solidFill>
              </a:rPr>
              <a:t>Le projet d’accueil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08798A-2438-B960-7F43-9AFE7E36F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2014600"/>
            <a:ext cx="11878734" cy="2473200"/>
          </a:xfrm>
        </p:spPr>
        <p:txBody>
          <a:bodyPr>
            <a:normAutofit/>
          </a:bodyPr>
          <a:lstStyle/>
          <a:p>
            <a:pPr algn="l"/>
            <a:endParaRPr lang="fr-FR" sz="4000" dirty="0">
              <a:solidFill>
                <a:srgbClr val="FF0000"/>
              </a:solidFill>
            </a:endParaRPr>
          </a:p>
          <a:p>
            <a:pPr algn="l"/>
            <a:r>
              <a:rPr lang="fr-FR" sz="4000" dirty="0">
                <a:solidFill>
                  <a:srgbClr val="FF0000"/>
                </a:solidFill>
              </a:rPr>
              <a:t>Journée d’intégration : jeudi 5 septembre</a:t>
            </a:r>
          </a:p>
        </p:txBody>
      </p:sp>
    </p:spTree>
    <p:extLst>
      <p:ext uri="{BB962C8B-B14F-4D97-AF65-F5344CB8AC3E}">
        <p14:creationId xmlns:p14="http://schemas.microsoft.com/office/powerpoint/2010/main" val="3211357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DBA0534-B45D-DFC3-9753-F38B0E33F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1116" y="1479316"/>
            <a:ext cx="11300884" cy="432458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3600" dirty="0">
                <a:solidFill>
                  <a:srgbClr val="FF0000"/>
                </a:solidFill>
              </a:rPr>
              <a:t>9h30 </a:t>
            </a:r>
            <a:r>
              <a:rPr lang="fr-FR" sz="3600" dirty="0">
                <a:solidFill>
                  <a:schemeClr val="accent1"/>
                </a:solidFill>
              </a:rPr>
              <a:t>: Arrivée au collège</a:t>
            </a:r>
          </a:p>
          <a:p>
            <a:pPr algn="l"/>
            <a:r>
              <a:rPr lang="fr-FR" sz="3600" dirty="0">
                <a:solidFill>
                  <a:schemeClr val="accent1"/>
                </a:solidFill>
              </a:rPr>
              <a:t>9h30 à 10h : Petit déjeuner</a:t>
            </a:r>
          </a:p>
          <a:p>
            <a:pPr algn="l"/>
            <a:r>
              <a:rPr lang="fr-FR" sz="3600" dirty="0">
                <a:solidFill>
                  <a:schemeClr val="accent1"/>
                </a:solidFill>
              </a:rPr>
              <a:t>10h : Départ pour la journée</a:t>
            </a:r>
          </a:p>
          <a:p>
            <a:pPr algn="l"/>
            <a:endParaRPr lang="fr-FR" sz="3600" dirty="0">
              <a:solidFill>
                <a:schemeClr val="accent1"/>
              </a:solidFill>
            </a:endParaRPr>
          </a:p>
          <a:p>
            <a:pPr algn="l"/>
            <a:r>
              <a:rPr lang="fr-FR" sz="3600" dirty="0">
                <a:solidFill>
                  <a:schemeClr val="accent1"/>
                </a:solidFill>
              </a:rPr>
              <a:t>Escape Game (Médiathèque) + Jeux au Parc du Château</a:t>
            </a:r>
          </a:p>
          <a:p>
            <a:pPr algn="l"/>
            <a:endParaRPr lang="fr-FR" sz="3600" dirty="0">
              <a:solidFill>
                <a:schemeClr val="accent1"/>
              </a:solidFill>
            </a:endParaRPr>
          </a:p>
          <a:p>
            <a:pPr algn="l"/>
            <a:r>
              <a:rPr lang="fr-FR" sz="3600" dirty="0">
                <a:solidFill>
                  <a:srgbClr val="FF0000"/>
                </a:solidFill>
              </a:rPr>
              <a:t>16h</a:t>
            </a:r>
            <a:r>
              <a:rPr lang="fr-FR" sz="3600" dirty="0">
                <a:solidFill>
                  <a:schemeClr val="accent1"/>
                </a:solidFill>
              </a:rPr>
              <a:t> : Retour au collège et fin de la journée</a:t>
            </a:r>
          </a:p>
          <a:p>
            <a:pPr algn="l"/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A9A65E48-7DB4-087D-B222-7E89F6E246DD}"/>
              </a:ext>
            </a:extLst>
          </p:cNvPr>
          <p:cNvSpPr txBox="1">
            <a:spLocks/>
          </p:cNvSpPr>
          <p:nvPr/>
        </p:nvSpPr>
        <p:spPr>
          <a:xfrm>
            <a:off x="2012950" y="-88900"/>
            <a:ext cx="8166100" cy="12065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sz="4800" dirty="0">
                <a:solidFill>
                  <a:srgbClr val="FF0000"/>
                </a:solidFill>
              </a:rPr>
              <a:t>Journée d’intégration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4267572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07026" y="387531"/>
            <a:ext cx="4155923" cy="1320800"/>
          </a:xfrm>
        </p:spPr>
        <p:txBody>
          <a:bodyPr/>
          <a:lstStyle/>
          <a:p>
            <a:r>
              <a:rPr lang="fr-FR" dirty="0"/>
              <a:t>Quelques dates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9769" y="1468258"/>
            <a:ext cx="8596668" cy="4436154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Mardi 26 novembre : remise des relevés de notes </a:t>
            </a:r>
            <a:r>
              <a:rPr lang="fr-FR" dirty="0" err="1">
                <a:solidFill>
                  <a:srgbClr val="FF0000"/>
                </a:solidFill>
              </a:rPr>
              <a:t>mi-semestre</a:t>
            </a:r>
            <a:r>
              <a:rPr lang="fr-FR" dirty="0">
                <a:solidFill>
                  <a:srgbClr val="FF0000"/>
                </a:solidFill>
              </a:rPr>
              <a:t> 1</a:t>
            </a:r>
          </a:p>
          <a:p>
            <a:r>
              <a:rPr lang="fr-FR" dirty="0"/>
              <a:t>Conseil de classe du 1</a:t>
            </a:r>
            <a:r>
              <a:rPr lang="fr-FR" baseline="30000" dirty="0"/>
              <a:t>er</a:t>
            </a:r>
            <a:r>
              <a:rPr lang="fr-FR" dirty="0"/>
              <a:t> semestre</a:t>
            </a:r>
          </a:p>
          <a:p>
            <a:r>
              <a:rPr lang="fr-FR" dirty="0">
                <a:solidFill>
                  <a:srgbClr val="FF0000"/>
                </a:solidFill>
              </a:rPr>
              <a:t>Semaine du 31 mars : remise des relevés de notes </a:t>
            </a:r>
            <a:r>
              <a:rPr lang="fr-FR" dirty="0" err="1">
                <a:solidFill>
                  <a:srgbClr val="FF0000"/>
                </a:solidFill>
              </a:rPr>
              <a:t>mi-semestre</a:t>
            </a:r>
            <a:r>
              <a:rPr lang="fr-FR" dirty="0">
                <a:solidFill>
                  <a:srgbClr val="FF0000"/>
                </a:solidFill>
              </a:rPr>
              <a:t> 2</a:t>
            </a:r>
          </a:p>
          <a:p>
            <a:r>
              <a:rPr lang="fr-FR" dirty="0"/>
              <a:t>Conseil de classe du 2</a:t>
            </a:r>
            <a:r>
              <a:rPr lang="fr-FR" baseline="30000" dirty="0"/>
              <a:t>ème</a:t>
            </a:r>
            <a:r>
              <a:rPr lang="fr-FR" dirty="0"/>
              <a:t> semestre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Brevet Blanc : jeudi 6 et vendredi 7 mars</a:t>
            </a:r>
          </a:p>
          <a:p>
            <a:r>
              <a:rPr lang="fr-FR" dirty="0"/>
              <a:t>Oral Brevet Blanc : semaine du 5 mai</a:t>
            </a:r>
          </a:p>
          <a:p>
            <a:r>
              <a:rPr lang="fr-FR" dirty="0"/>
              <a:t>Oral Brevet : semaine du 9 juin</a:t>
            </a:r>
          </a:p>
          <a:p>
            <a:r>
              <a:rPr lang="fr-FR" dirty="0"/>
              <a:t>Brevet : 26 et 27 juin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6069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31" y="0"/>
            <a:ext cx="11492122" cy="462425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606731" y="4885509"/>
            <a:ext cx="5669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 2023-2024 : 16 élèves</a:t>
            </a:r>
          </a:p>
          <a:p>
            <a:pPr marL="285750" indent="-285750">
              <a:buFontTx/>
              <a:buChar char="-"/>
            </a:pPr>
            <a:r>
              <a:rPr lang="fr-FR" dirty="0"/>
              <a:t>11 ont eu le Brevet</a:t>
            </a:r>
          </a:p>
          <a:p>
            <a:pPr marL="285750" indent="-285750">
              <a:buFontTx/>
              <a:buChar char="-"/>
            </a:pPr>
            <a:r>
              <a:rPr lang="fr-FR" dirty="0"/>
              <a:t>5 ne l’ont pas eu</a:t>
            </a:r>
          </a:p>
        </p:txBody>
      </p:sp>
    </p:spTree>
    <p:extLst>
      <p:ext uri="{BB962C8B-B14F-4D97-AF65-F5344CB8AC3E}">
        <p14:creationId xmlns:p14="http://schemas.microsoft.com/office/powerpoint/2010/main" val="214835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EEFE428-BE2D-DE10-17B7-6EAC69D40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154" y="106971"/>
            <a:ext cx="8152437" cy="664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1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40500FF9-7081-0665-429B-E3CBB3551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529945"/>
              </p:ext>
            </p:extLst>
          </p:nvPr>
        </p:nvGraphicFramePr>
        <p:xfrm>
          <a:off x="1308100" y="1371600"/>
          <a:ext cx="7980363" cy="5245100"/>
        </p:xfrm>
        <a:graphic>
          <a:graphicData uri="http://schemas.openxmlformats.org/drawingml/2006/table">
            <a:tbl>
              <a:tblPr/>
              <a:tblGrid>
                <a:gridCol w="798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45100">
                <a:tc>
                  <a:txBody>
                    <a:bodyPr/>
                    <a:lstStyle/>
                    <a:p>
                      <a:pPr algn="l"/>
                      <a:r>
                        <a:rPr lang="fr-FR" sz="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Symbol" panose="05050102010706020507" pitchFamily="18" charset="2"/>
                        <a:buChar char=""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Mathématiques : M. Chevaux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Français : </a:t>
                      </a:r>
                      <a:r>
                        <a:rPr lang="fr-FR" sz="2400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M.Charrier</a:t>
                      </a:r>
                      <a:endParaRPr lang="fr-FR" sz="2400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Symbol" panose="05050102010706020507" pitchFamily="18" charset="2"/>
                        <a:buChar char=""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Histoire-Géographie : Mme </a:t>
                      </a:r>
                      <a:r>
                        <a:rPr lang="fr-FR" sz="2400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Inthamoussou</a:t>
                      </a:r>
                      <a:endParaRPr lang="fr-FR" sz="2400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Symbol" panose="05050102010706020507" pitchFamily="18" charset="2"/>
                        <a:buChar char=""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Anglais : Mme </a:t>
                      </a:r>
                      <a:r>
                        <a:rPr lang="fr-FR" sz="2400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Usejnovs</a:t>
                      </a:r>
                      <a:endParaRPr lang="fr-FR" sz="2400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Symbol" panose="05050102010706020507" pitchFamily="18" charset="2"/>
                        <a:buChar char=""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Espagnol : Mme Bellier-</a:t>
                      </a:r>
                      <a:r>
                        <a:rPr lang="fr-FR" sz="2400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Duboisière</a:t>
                      </a:r>
                      <a:endParaRPr lang="fr-FR" sz="2400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SVT : Mme Basset</a:t>
                      </a:r>
                    </a:p>
                    <a:p>
                      <a:pPr marL="342900" lvl="0" indent="-342900" algn="l" defTabSz="914400" rtl="0" eaLnBrk="1" latinLnBrk="0" hangingPunct="1">
                        <a:buFont typeface="Symbol" panose="05050102010706020507" pitchFamily="18" charset="2"/>
                        <a:buChar char=""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EPS : </a:t>
                      </a:r>
                      <a:r>
                        <a:rPr lang="fr-FR" sz="2400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M.Berno</a:t>
                      </a:r>
                      <a:endParaRPr lang="fr-FR" sz="2400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Symbol" panose="05050102010706020507" pitchFamily="18" charset="2"/>
                        <a:buChar char=""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musicale : Mme Bourget</a:t>
                      </a:r>
                    </a:p>
                    <a:p>
                      <a:pPr marL="342900" lvl="0" indent="-342900" algn="l" defTabSz="914400" rtl="0" eaLnBrk="1" latinLnBrk="0" hangingPunct="1">
                        <a:buFont typeface="Symbol" panose="05050102010706020507" pitchFamily="18" charset="2"/>
                        <a:buChar char=""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Arts plastiques : </a:t>
                      </a:r>
                      <a:r>
                        <a:rPr lang="fr-FR" sz="2400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M.Lecaudey</a:t>
                      </a:r>
                      <a:endParaRPr lang="fr-FR" sz="2400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Symbol" panose="05050102010706020507" pitchFamily="18" charset="2"/>
                        <a:buChar char=""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Professeur documentaliste : </a:t>
                      </a:r>
                      <a:r>
                        <a:rPr lang="fr-FR" sz="2400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M.Martinez</a:t>
                      </a:r>
                      <a:endParaRPr lang="fr-FR" sz="2400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Symbol" panose="05050102010706020507" pitchFamily="18" charset="2"/>
                        <a:buChar char=""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Physique-chimie : Mme Gafsi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fr-FR" sz="2400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Technologie  </a:t>
                      </a:r>
                    </a:p>
                    <a:p>
                      <a:pPr marL="0" lvl="0" indent="0" algn="l" defTabSz="914400" rtl="0" eaLnBrk="1" latinLnBrk="0" hangingPunct="1">
                        <a:buFont typeface="Symbol" panose="05050102010706020507" pitchFamily="18" charset="2"/>
                        <a:buNone/>
                      </a:pPr>
                      <a:endParaRPr lang="fr-FR" sz="2400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42" marR="895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44" name="Text Box 1">
            <a:extLst>
              <a:ext uri="{FF2B5EF4-FFF2-40B4-BE49-F238E27FC236}">
                <a16:creationId xmlns:a16="http://schemas.microsoft.com/office/drawing/2014/main" id="{DC183ADF-DF29-D4BD-C1DA-84B3B04C0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650" y="0"/>
            <a:ext cx="89027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50"/>
              </a:spcBef>
              <a:buClrTx/>
            </a:pPr>
            <a:r>
              <a:rPr lang="fr-FR" altLang="fr-FR" sz="5400" u="sng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Equipe pédagogique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-228600"/>
            <a:ext cx="1053047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>
                <a:solidFill>
                  <a:srgbClr val="000000"/>
                </a:solidFill>
                <a:latin typeface="Roboto"/>
              </a:rPr>
              <a:t>​</a:t>
            </a:r>
            <a:endParaRPr lang="fr-FR" dirty="0">
              <a:solidFill>
                <a:srgbClr val="000000"/>
              </a:solidFill>
              <a:latin typeface="Roboto"/>
            </a:endParaRPr>
          </a:p>
          <a:p>
            <a:r>
              <a:rPr lang="fr-FR" sz="4400" i="1" dirty="0">
                <a:solidFill>
                  <a:srgbClr val="FF0000"/>
                </a:solidFill>
                <a:latin typeface="Roboto"/>
              </a:rPr>
              <a:t>Communiquer avec le collège </a:t>
            </a:r>
          </a:p>
          <a:p>
            <a:endParaRPr lang="fr-FR" dirty="0">
              <a:solidFill>
                <a:srgbClr val="000000"/>
              </a:solidFill>
              <a:latin typeface="Roboto"/>
            </a:endParaRPr>
          </a:p>
          <a:p>
            <a:pPr marL="285750" indent="-285750">
              <a:buFontTx/>
              <a:buChar char="-"/>
            </a:pPr>
            <a:r>
              <a:rPr lang="fr-FR" sz="2400" b="1" i="1" dirty="0">
                <a:solidFill>
                  <a:srgbClr val="FF0000"/>
                </a:solidFill>
                <a:latin typeface="Roboto"/>
              </a:rPr>
              <a:t>Absence, retard, autorisation de sortie d'un enfant : </a:t>
            </a:r>
          </a:p>
          <a:p>
            <a:r>
              <a:rPr lang="fr-FR" b="1" i="1" dirty="0">
                <a:solidFill>
                  <a:srgbClr val="FF0000"/>
                </a:solidFill>
                <a:latin typeface="Roboto"/>
              </a:rPr>
              <a:t>Qui ?</a:t>
            </a:r>
            <a:r>
              <a:rPr lang="fr-FR" i="1" dirty="0">
                <a:solidFill>
                  <a:srgbClr val="FF0000"/>
                </a:solidFill>
                <a:latin typeface="Roboto"/>
              </a:rPr>
              <a:t>  </a:t>
            </a:r>
            <a:r>
              <a:rPr lang="fr-FR" i="1" dirty="0">
                <a:solidFill>
                  <a:srgbClr val="0000FF"/>
                </a:solidFill>
                <a:latin typeface="Roboto"/>
              </a:rPr>
              <a:t>Vie Scolaire</a:t>
            </a:r>
            <a:r>
              <a:rPr lang="fr-FR" b="1" i="1" dirty="0">
                <a:solidFill>
                  <a:srgbClr val="0000FF"/>
                </a:solidFill>
                <a:latin typeface="Roboto"/>
              </a:rPr>
              <a:t> </a:t>
            </a:r>
          </a:p>
          <a:p>
            <a:r>
              <a:rPr lang="fr-FR" b="1" i="1" dirty="0">
                <a:solidFill>
                  <a:srgbClr val="FF0000"/>
                </a:solidFill>
                <a:latin typeface="Roboto"/>
              </a:rPr>
              <a:t>Comment ? </a:t>
            </a:r>
            <a:r>
              <a:rPr lang="fr-FR" b="1" i="1" dirty="0">
                <a:solidFill>
                  <a:srgbClr val="0000FF"/>
                </a:solidFill>
                <a:latin typeface="Roboto"/>
              </a:rPr>
              <a:t>par téléphone</a:t>
            </a:r>
            <a:r>
              <a:rPr lang="fr-FR" i="1" dirty="0">
                <a:solidFill>
                  <a:srgbClr val="000000"/>
                </a:solidFill>
                <a:latin typeface="Roboto"/>
              </a:rPr>
              <a:t>  </a:t>
            </a:r>
            <a:r>
              <a:rPr lang="fr-FR" i="1" dirty="0">
                <a:solidFill>
                  <a:srgbClr val="0000FF"/>
                </a:solidFill>
                <a:latin typeface="Roboto"/>
              </a:rPr>
              <a:t>: </a:t>
            </a:r>
            <a:r>
              <a:rPr lang="fr-FR" i="1" dirty="0">
                <a:solidFill>
                  <a:srgbClr val="000000"/>
                </a:solidFill>
                <a:latin typeface="Roboto"/>
              </a:rPr>
              <a:t>01.30.95.47.40</a:t>
            </a:r>
          </a:p>
          <a:p>
            <a:r>
              <a:rPr lang="fr-FR" i="1" dirty="0">
                <a:solidFill>
                  <a:srgbClr val="000000"/>
                </a:solidFill>
                <a:latin typeface="Roboto"/>
              </a:rPr>
              <a:t>                     ou par mail sur </a:t>
            </a:r>
            <a:r>
              <a:rPr lang="fr-FR" i="1" dirty="0">
                <a:solidFill>
                  <a:srgbClr val="0000FF"/>
                </a:solidFill>
                <a:latin typeface="Roboto"/>
              </a:rPr>
              <a:t>l'adresse mail suivante</a:t>
            </a:r>
            <a:r>
              <a:rPr lang="fr-FR" i="1" dirty="0">
                <a:solidFill>
                  <a:srgbClr val="000000"/>
                </a:solidFill>
                <a:latin typeface="Roboto"/>
              </a:rPr>
              <a:t>:   </a:t>
            </a:r>
            <a:r>
              <a:rPr lang="fr-FR" b="1" i="1" dirty="0">
                <a:solidFill>
                  <a:srgbClr val="000000"/>
                </a:solidFill>
                <a:latin typeface="Roboto"/>
              </a:rPr>
              <a:t>vie-scolaire1.0780656p@ac-versailles.fr     </a:t>
            </a:r>
          </a:p>
          <a:p>
            <a:r>
              <a:rPr lang="fr-FR" i="1" dirty="0">
                <a:solidFill>
                  <a:srgbClr val="000000"/>
                </a:solidFill>
                <a:latin typeface="Roboto"/>
              </a:rPr>
              <a:t>                     Message : le nom de votre enfant ainsi que sa classe</a:t>
            </a:r>
            <a:endParaRPr lang="fr-FR" b="1" i="1" dirty="0">
              <a:solidFill>
                <a:srgbClr val="000000"/>
              </a:solidFill>
              <a:latin typeface="Roboto"/>
            </a:endParaRPr>
          </a:p>
          <a:p>
            <a:endParaRPr lang="fr-FR" dirty="0">
              <a:solidFill>
                <a:srgbClr val="000000"/>
              </a:solidFill>
              <a:latin typeface="Roboto"/>
            </a:endParaRPr>
          </a:p>
          <a:p>
            <a:r>
              <a:rPr lang="fr-FR" b="1" i="1" dirty="0">
                <a:solidFill>
                  <a:srgbClr val="000000"/>
                </a:solidFill>
                <a:latin typeface="Roboto"/>
              </a:rPr>
              <a:t>MERCI de ne pas utiliser NEO pour cette situation.</a:t>
            </a:r>
            <a:endParaRPr lang="fr-FR" dirty="0">
              <a:solidFill>
                <a:srgbClr val="000000"/>
              </a:solidFill>
              <a:latin typeface="Roboto"/>
            </a:endParaRPr>
          </a:p>
          <a:p>
            <a:endParaRPr lang="fr-FR" i="1" dirty="0">
              <a:solidFill>
                <a:srgbClr val="000000"/>
              </a:solidFill>
              <a:latin typeface="Roboto"/>
            </a:endParaRPr>
          </a:p>
          <a:p>
            <a:r>
              <a:rPr lang="fr-FR" i="1" dirty="0">
                <a:solidFill>
                  <a:srgbClr val="000000"/>
                </a:solidFill>
                <a:latin typeface="Roboto"/>
              </a:rPr>
              <a:t>En cas d'absence, l'élève revient avec un billet rose rempli dans son carnet de liaison qu'il présente à la Vie Scolaire.</a:t>
            </a:r>
            <a:endParaRPr lang="fr-FR" dirty="0">
              <a:solidFill>
                <a:srgbClr val="000000"/>
              </a:solidFill>
              <a:latin typeface="Roboto"/>
            </a:endParaRPr>
          </a:p>
          <a:p>
            <a:r>
              <a:rPr lang="fr-FR" i="1" dirty="0">
                <a:solidFill>
                  <a:srgbClr val="000000"/>
                </a:solidFill>
                <a:latin typeface="Roboto"/>
              </a:rPr>
              <a:t>​</a:t>
            </a:r>
            <a:endParaRPr lang="fr-FR" dirty="0">
              <a:solidFill>
                <a:srgbClr val="000000"/>
              </a:solidFill>
              <a:latin typeface="Roboto"/>
            </a:endParaRPr>
          </a:p>
          <a:p>
            <a:r>
              <a:rPr lang="fr-FR" i="1" dirty="0">
                <a:solidFill>
                  <a:srgbClr val="000000"/>
                </a:solidFill>
                <a:latin typeface="Roboto"/>
              </a:rPr>
              <a:t>​- </a:t>
            </a:r>
            <a:r>
              <a:rPr lang="fr-FR" sz="2400" b="1" i="1" dirty="0">
                <a:solidFill>
                  <a:srgbClr val="FF0000"/>
                </a:solidFill>
                <a:latin typeface="Roboto"/>
              </a:rPr>
              <a:t>Souci de votre enfant en classe</a:t>
            </a:r>
          </a:p>
          <a:p>
            <a:r>
              <a:rPr lang="fr-FR" i="1" dirty="0">
                <a:solidFill>
                  <a:srgbClr val="000000"/>
                </a:solidFill>
                <a:latin typeface="Roboto"/>
              </a:rPr>
              <a:t>Communiquer avec le professeur concerné : mail sur Néo ou mot écrit sur le carnet de correspondance</a:t>
            </a:r>
            <a:endParaRPr lang="fr-FR" dirty="0">
              <a:solidFill>
                <a:srgbClr val="000000"/>
              </a:solidFill>
              <a:latin typeface="Roboto"/>
            </a:endParaRPr>
          </a:p>
          <a:p>
            <a:pPr indent="-285750">
              <a:buFontTx/>
              <a:buChar char="-"/>
            </a:pPr>
            <a:r>
              <a:rPr lang="fr-FR" sz="2400" b="1" i="1" dirty="0">
                <a:solidFill>
                  <a:srgbClr val="FF0000"/>
                </a:solidFill>
                <a:latin typeface="Roboto"/>
              </a:rPr>
              <a:t>Souci hors classe</a:t>
            </a:r>
          </a:p>
          <a:p>
            <a:r>
              <a:rPr lang="fr-FR" i="1" dirty="0">
                <a:solidFill>
                  <a:srgbClr val="000000"/>
                </a:solidFill>
                <a:latin typeface="Roboto"/>
              </a:rPr>
              <a:t>communiquerez avec le CPE et le service de Vie scolaire.</a:t>
            </a:r>
            <a:endParaRPr lang="fr-FR" dirty="0">
              <a:solidFill>
                <a:srgbClr val="000000"/>
              </a:solidFill>
              <a:latin typeface="Roboto"/>
            </a:endParaRPr>
          </a:p>
          <a:p>
            <a:r>
              <a:rPr lang="fr-FR" i="1" dirty="0">
                <a:solidFill>
                  <a:srgbClr val="000000"/>
                </a:solidFill>
                <a:latin typeface="Roboto"/>
              </a:rPr>
              <a:t>- </a:t>
            </a:r>
            <a:r>
              <a:rPr lang="fr-FR" i="1" dirty="0">
                <a:solidFill>
                  <a:srgbClr val="FF0000"/>
                </a:solidFill>
                <a:latin typeface="Roboto"/>
              </a:rPr>
              <a:t>Pour une demande de rendez vous avec la Direction</a:t>
            </a:r>
            <a:r>
              <a:rPr lang="fr-FR" i="1" dirty="0">
                <a:solidFill>
                  <a:srgbClr val="000000"/>
                </a:solidFill>
                <a:latin typeface="Roboto"/>
              </a:rPr>
              <a:t>, vous indiquerez dans votre message sur le mail du collège (</a:t>
            </a:r>
            <a:r>
              <a:rPr lang="fr-FR" b="1" i="1" dirty="0">
                <a:solidFill>
                  <a:srgbClr val="000000"/>
                </a:solidFill>
                <a:latin typeface="Roboto"/>
              </a:rPr>
              <a:t>0780656p@ac-versailles.f</a:t>
            </a:r>
            <a:r>
              <a:rPr lang="fr-FR" i="1" dirty="0">
                <a:solidFill>
                  <a:srgbClr val="000000"/>
                </a:solidFill>
                <a:latin typeface="Roboto"/>
              </a:rPr>
              <a:t>r) la raison de la demande. Elle ne se fera que sur cette adresse électronique (</a:t>
            </a:r>
            <a:r>
              <a:rPr lang="fr-FR" b="1" i="1" dirty="0">
                <a:solidFill>
                  <a:srgbClr val="000000"/>
                </a:solidFill>
                <a:latin typeface="Roboto"/>
              </a:rPr>
              <a:t>aucune réponse ne sera apportée sur NEO</a:t>
            </a:r>
            <a:r>
              <a:rPr lang="fr-FR" i="1" dirty="0">
                <a:solidFill>
                  <a:srgbClr val="000000"/>
                </a:solidFill>
                <a:latin typeface="Roboto"/>
              </a:rPr>
              <a:t>).</a:t>
            </a:r>
            <a:endParaRPr lang="fr-FR" dirty="0">
              <a:solidFill>
                <a:srgbClr val="000000"/>
              </a:solidFill>
              <a:latin typeface="Roboto"/>
            </a:endParaRPr>
          </a:p>
          <a:p>
            <a:r>
              <a:rPr lang="fr-FR" i="1" dirty="0">
                <a:solidFill>
                  <a:srgbClr val="000000"/>
                </a:solidFill>
                <a:latin typeface="Roboto"/>
              </a:rPr>
              <a:t>- Pronote ne sera pas utilisé comme messagerie.</a:t>
            </a:r>
            <a:endParaRPr lang="fr-FR" dirty="0">
              <a:solidFill>
                <a:srgbClr val="00000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92101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C14E15-A54F-5DBC-ABDC-FDFCCA6C7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0134"/>
            <a:ext cx="9541933" cy="1210734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Objectifs de cette année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EFB96E-A665-3552-0152-E93EE02CE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800" y="1828800"/>
            <a:ext cx="11074400" cy="4546600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850"/>
              </a:spcBef>
              <a:spcAft>
                <a:spcPts val="50"/>
              </a:spcAft>
              <a:buClr>
                <a:srgbClr val="00007D"/>
              </a:buClr>
              <a:buSzPct val="10000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/>
            </a:pPr>
            <a:r>
              <a:rPr lang="fr-FR" sz="3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Permettre à tous les élèves de s’épanouir dans les apprentissages.</a:t>
            </a:r>
          </a:p>
          <a:p>
            <a:pPr algn="l">
              <a:spcBef>
                <a:spcPts val="850"/>
              </a:spcBef>
              <a:spcAft>
                <a:spcPts val="50"/>
              </a:spcAft>
              <a:buClr>
                <a:srgbClr val="00007D"/>
              </a:buClr>
              <a:buSzPct val="10000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/>
            </a:pPr>
            <a:endParaRPr lang="fr-FR" sz="3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850"/>
              </a:spcBef>
              <a:spcAft>
                <a:spcPts val="50"/>
              </a:spcAft>
              <a:buClr>
                <a:srgbClr val="00007D"/>
              </a:buClr>
              <a:buSzPct val="10000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/>
            </a:pPr>
            <a:r>
              <a:rPr lang="fr-FR" sz="3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Découverte de plusieurs domaines d’activités.</a:t>
            </a:r>
          </a:p>
          <a:p>
            <a:pPr algn="l">
              <a:spcBef>
                <a:spcPts val="850"/>
              </a:spcBef>
              <a:spcAft>
                <a:spcPts val="50"/>
              </a:spcAft>
              <a:buClr>
                <a:srgbClr val="00007D"/>
              </a:buClr>
              <a:buSzPct val="10000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/>
            </a:pPr>
            <a:endParaRPr lang="fr-FR" sz="3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850"/>
              </a:spcBef>
              <a:spcAft>
                <a:spcPts val="50"/>
              </a:spcAft>
              <a:buClr>
                <a:srgbClr val="00007D"/>
              </a:buClr>
              <a:buSzPct val="10000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/>
            </a:pPr>
            <a:r>
              <a:rPr lang="fr-FR" sz="3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Travailler l’orientation post-3ème.</a:t>
            </a:r>
          </a:p>
          <a:p>
            <a:pPr algn="l">
              <a:spcBef>
                <a:spcPts val="850"/>
              </a:spcBef>
              <a:spcAft>
                <a:spcPts val="50"/>
              </a:spcAft>
              <a:buClr>
                <a:srgbClr val="00007D"/>
              </a:buClr>
              <a:buSzPct val="10000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/>
            </a:pPr>
            <a:r>
              <a:rPr lang="fr-FR" sz="3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(Selon les résultats obtenus, toutes les voies </a:t>
            </a:r>
          </a:p>
          <a:p>
            <a:pPr algn="l">
              <a:spcBef>
                <a:spcPts val="850"/>
              </a:spcBef>
              <a:spcAft>
                <a:spcPts val="50"/>
              </a:spcAft>
              <a:buClr>
                <a:srgbClr val="00007D"/>
              </a:buClr>
              <a:buSzPct val="10000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/>
            </a:pPr>
            <a:r>
              <a:rPr lang="fr-FR" sz="3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sont possibles)</a:t>
            </a:r>
          </a:p>
          <a:p>
            <a:pPr algn="l">
              <a:spcBef>
                <a:spcPts val="850"/>
              </a:spcBef>
              <a:spcAft>
                <a:spcPts val="50"/>
              </a:spcAft>
              <a:buClr>
                <a:srgbClr val="00007D"/>
              </a:buClr>
              <a:buSzPct val="10000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/>
            </a:pPr>
            <a:endParaRPr lang="fr-FR" sz="3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spcBef>
                <a:spcPts val="850"/>
              </a:spcBef>
              <a:spcAft>
                <a:spcPts val="50"/>
              </a:spcAft>
              <a:buClr>
                <a:srgbClr val="00007D"/>
              </a:buClr>
              <a:buSzPct val="100000"/>
              <a:buFontTx/>
              <a:buChar char="-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/>
            </a:pPr>
            <a:endParaRPr lang="fr-FR" sz="3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284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376520A9-D376-58E6-3218-656919989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754" y="0"/>
            <a:ext cx="5809706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50"/>
              </a:spcBef>
              <a:buClrTx/>
            </a:pPr>
            <a:r>
              <a:rPr lang="fr-FR" altLang="fr-FR" sz="5400" u="sng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Les temps forts</a:t>
            </a: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77324072-CABD-FE25-5261-43570153B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042" y="1371600"/>
            <a:ext cx="9347200" cy="5146766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42900" indent="-342900">
              <a:spcBef>
                <a:spcPts val="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"/>
              </a:spcBef>
              <a:spcAft>
                <a:spcPts val="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50"/>
              </a:spcBef>
              <a:buClr>
                <a:srgbClr val="00007D"/>
              </a:buClr>
              <a:buFont typeface="Wingdings" panose="05000000000000000000" pitchFamily="2" charset="2"/>
              <a:buChar char=""/>
              <a:defRPr/>
            </a:pPr>
            <a:r>
              <a:rPr lang="fr-FR" altLang="fr-FR" sz="3200" dirty="0">
                <a:solidFill>
                  <a:schemeClr val="accent2"/>
                </a:solidFill>
              </a:rPr>
              <a:t> </a:t>
            </a:r>
            <a:r>
              <a:rPr lang="fr-FR" altLang="fr-FR" sz="3200" dirty="0">
                <a:solidFill>
                  <a:srgbClr val="FF0000"/>
                </a:solidFill>
              </a:rPr>
              <a:t>L’orientation</a:t>
            </a:r>
            <a:r>
              <a:rPr lang="fr-FR" altLang="fr-FR" sz="3200" dirty="0">
                <a:solidFill>
                  <a:schemeClr val="accent2"/>
                </a:solidFill>
              </a:rPr>
              <a:t> après la classe de 3</a:t>
            </a:r>
            <a:r>
              <a:rPr lang="fr-FR" altLang="fr-FR" sz="3200" baseline="30000" dirty="0">
                <a:solidFill>
                  <a:schemeClr val="accent2"/>
                </a:solidFill>
              </a:rPr>
              <a:t>ème</a:t>
            </a:r>
            <a:endParaRPr lang="fr-FR" altLang="fr-FR" sz="3200" dirty="0">
              <a:solidFill>
                <a:schemeClr val="accent2"/>
              </a:solidFill>
            </a:endParaRPr>
          </a:p>
          <a:p>
            <a:pPr marL="0" indent="0">
              <a:spcBef>
                <a:spcPts val="850"/>
              </a:spcBef>
              <a:buClr>
                <a:srgbClr val="00007D"/>
              </a:buClr>
              <a:defRPr/>
            </a:pPr>
            <a:r>
              <a:rPr lang="fr-FR" altLang="fr-FR" sz="3200" dirty="0">
                <a:solidFill>
                  <a:srgbClr val="00B050"/>
                </a:solidFill>
              </a:rPr>
              <a:t>-</a:t>
            </a:r>
            <a:r>
              <a:rPr lang="fr-FR" altLang="fr-FR" sz="3200" dirty="0">
                <a:solidFill>
                  <a:srgbClr val="FF0000"/>
                </a:solidFill>
              </a:rPr>
              <a:t> </a:t>
            </a:r>
            <a:r>
              <a:rPr lang="fr-FR" altLang="fr-FR" sz="3200" u="sng" dirty="0">
                <a:solidFill>
                  <a:srgbClr val="00B050"/>
                </a:solidFill>
              </a:rPr>
              <a:t>Les stages en entreprise</a:t>
            </a:r>
          </a:p>
          <a:p>
            <a:pPr marL="0" indent="0">
              <a:spcBef>
                <a:spcPts val="850"/>
              </a:spcBef>
              <a:buClr>
                <a:srgbClr val="00007D"/>
              </a:buClr>
              <a:defRPr/>
            </a:pPr>
            <a:r>
              <a:rPr lang="fr-FR" altLang="fr-FR" sz="3200" dirty="0">
                <a:solidFill>
                  <a:schemeClr val="accent2"/>
                </a:solidFill>
              </a:rPr>
              <a:t>Recherche de stages </a:t>
            </a:r>
          </a:p>
          <a:p>
            <a:pPr marL="0" indent="0">
              <a:spcBef>
                <a:spcPts val="850"/>
              </a:spcBef>
              <a:buClr>
                <a:srgbClr val="00007D"/>
              </a:buClr>
              <a:defRPr/>
            </a:pPr>
            <a:r>
              <a:rPr lang="fr-FR" altLang="fr-FR" sz="3200" dirty="0">
                <a:solidFill>
                  <a:schemeClr val="accent2"/>
                </a:solidFill>
              </a:rPr>
              <a:t>Convention de stages</a:t>
            </a:r>
          </a:p>
          <a:p>
            <a:pPr marL="0" indent="0">
              <a:spcBef>
                <a:spcPts val="850"/>
              </a:spcBef>
              <a:buClr>
                <a:srgbClr val="00007D"/>
              </a:buClr>
              <a:defRPr/>
            </a:pPr>
            <a:r>
              <a:rPr lang="fr-FR" altLang="fr-FR" sz="3200" dirty="0">
                <a:solidFill>
                  <a:schemeClr val="accent2"/>
                </a:solidFill>
              </a:rPr>
              <a:t>Rapports de stages</a:t>
            </a:r>
          </a:p>
          <a:p>
            <a:pPr marL="0" indent="0">
              <a:spcBef>
                <a:spcPts val="850"/>
              </a:spcBef>
              <a:buClr>
                <a:srgbClr val="00007D"/>
              </a:buClr>
              <a:defRPr/>
            </a:pPr>
            <a:r>
              <a:rPr lang="fr-FR" altLang="fr-FR" sz="3200" dirty="0">
                <a:solidFill>
                  <a:srgbClr val="00B050"/>
                </a:solidFill>
              </a:rPr>
              <a:t>-</a:t>
            </a:r>
            <a:r>
              <a:rPr lang="fr-FR" altLang="fr-FR" sz="3200" dirty="0">
                <a:solidFill>
                  <a:schemeClr val="accent2"/>
                </a:solidFill>
              </a:rPr>
              <a:t> </a:t>
            </a:r>
            <a:r>
              <a:rPr lang="fr-FR" altLang="fr-FR" sz="3200" u="sng" dirty="0">
                <a:solidFill>
                  <a:srgbClr val="00B050"/>
                </a:solidFill>
              </a:rPr>
              <a:t>Les mini-stages en lycées</a:t>
            </a:r>
          </a:p>
          <a:p>
            <a:pPr marL="0" indent="0">
              <a:spcBef>
                <a:spcPts val="850"/>
              </a:spcBef>
              <a:buClr>
                <a:srgbClr val="00007D"/>
              </a:buClr>
              <a:defRPr/>
            </a:pPr>
            <a:endParaRPr lang="fr-FR" altLang="fr-FR" sz="3200" dirty="0">
              <a:solidFill>
                <a:schemeClr val="accent2"/>
              </a:solidFill>
            </a:endParaRPr>
          </a:p>
          <a:p>
            <a:pPr marL="0" indent="0">
              <a:spcBef>
                <a:spcPts val="850"/>
              </a:spcBef>
              <a:buClr>
                <a:srgbClr val="00007D"/>
              </a:buClr>
              <a:defRPr/>
            </a:pPr>
            <a:r>
              <a:rPr lang="fr-FR" altLang="fr-FR" sz="3200" dirty="0">
                <a:solidFill>
                  <a:srgbClr val="0000FF"/>
                </a:solidFill>
              </a:rPr>
              <a:t>■</a:t>
            </a:r>
            <a:r>
              <a:rPr lang="fr-FR" altLang="fr-FR" sz="3200" dirty="0">
                <a:solidFill>
                  <a:schemeClr val="accent2"/>
                </a:solidFill>
              </a:rPr>
              <a:t> Diplôme national du </a:t>
            </a:r>
            <a:r>
              <a:rPr lang="fr-FR" altLang="fr-FR" sz="3200" dirty="0">
                <a:solidFill>
                  <a:srgbClr val="FF0000"/>
                </a:solidFill>
              </a:rPr>
              <a:t>brevet</a:t>
            </a:r>
            <a:r>
              <a:rPr lang="fr-FR" altLang="fr-FR" sz="3200" dirty="0">
                <a:solidFill>
                  <a:schemeClr val="accent2"/>
                </a:solidFill>
              </a:rPr>
              <a:t> </a:t>
            </a:r>
          </a:p>
          <a:p>
            <a:pPr marL="457200" indent="-457200">
              <a:spcBef>
                <a:spcPts val="850"/>
              </a:spcBef>
              <a:buClr>
                <a:srgbClr val="00007D"/>
              </a:buClr>
              <a:buFontTx/>
              <a:buChar char="-"/>
              <a:defRPr/>
            </a:pPr>
            <a:endParaRPr lang="fr-FR" altLang="fr-FR" sz="3200" dirty="0">
              <a:solidFill>
                <a:srgbClr val="FF0000"/>
              </a:solidFill>
            </a:endParaRPr>
          </a:p>
          <a:p>
            <a:pPr>
              <a:spcBef>
                <a:spcPts val="850"/>
              </a:spcBef>
              <a:buClrTx/>
              <a:defRPr/>
            </a:pPr>
            <a:endParaRPr lang="fr-FR" altLang="fr-FR" sz="800" dirty="0">
              <a:solidFill>
                <a:schemeClr val="accent2"/>
              </a:solidFill>
            </a:endParaRPr>
          </a:p>
          <a:p>
            <a:pPr marL="0" indent="0">
              <a:spcBef>
                <a:spcPts val="850"/>
              </a:spcBef>
              <a:buClr>
                <a:srgbClr val="00007D"/>
              </a:buClr>
              <a:defRPr/>
            </a:pPr>
            <a:endParaRPr lang="fr-FR" altLang="fr-FR" sz="3200" dirty="0">
              <a:solidFill>
                <a:schemeClr val="accent2"/>
              </a:solidFill>
            </a:endParaRPr>
          </a:p>
          <a:p>
            <a:pPr marL="0" indent="0">
              <a:spcBef>
                <a:spcPts val="850"/>
              </a:spcBef>
              <a:buClr>
                <a:srgbClr val="00007D"/>
              </a:buClr>
              <a:defRPr/>
            </a:pPr>
            <a:endParaRPr lang="fr-FR" altLang="fr-FR" sz="800" u="sng" dirty="0">
              <a:solidFill>
                <a:schemeClr val="accent2"/>
              </a:solidFill>
            </a:endParaRPr>
          </a:p>
          <a:p>
            <a:pPr>
              <a:spcBef>
                <a:spcPts val="850"/>
              </a:spcBef>
              <a:buClrTx/>
              <a:defRPr/>
            </a:pPr>
            <a:endParaRPr lang="fr-FR" altLang="fr-F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CD0771-FFD8-35B6-9DDE-4E10B7A4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600" y="102797"/>
            <a:ext cx="11468100" cy="1023937"/>
          </a:xfrm>
        </p:spPr>
        <p:txBody>
          <a:bodyPr/>
          <a:lstStyle/>
          <a:p>
            <a:r>
              <a:rPr lang="fr-FR" u="sng" dirty="0">
                <a:solidFill>
                  <a:srgbClr val="FF0000"/>
                </a:solidFill>
              </a:rPr>
              <a:t>3 stages d’observation en entreprise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AFF4C7-420C-C109-054C-F06F665C4A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300" y="1474793"/>
            <a:ext cx="9232900" cy="1937939"/>
          </a:xfrm>
        </p:spPr>
        <p:txBody>
          <a:bodyPr>
            <a:noAutofit/>
          </a:bodyPr>
          <a:lstStyle/>
          <a:p>
            <a:pPr algn="l"/>
            <a:r>
              <a:rPr lang="fr-FR" sz="4000" dirty="0">
                <a:solidFill>
                  <a:srgbClr val="FF0000"/>
                </a:solidFill>
              </a:rPr>
              <a:t>Stage 1 : </a:t>
            </a:r>
            <a:r>
              <a:rPr lang="fr-FR" sz="4000" dirty="0">
                <a:solidFill>
                  <a:srgbClr val="0000FF"/>
                </a:solidFill>
              </a:rPr>
              <a:t>du 25 au 29 novembre 2024</a:t>
            </a:r>
          </a:p>
          <a:p>
            <a:pPr algn="l"/>
            <a:r>
              <a:rPr lang="fr-FR" sz="4000" dirty="0">
                <a:solidFill>
                  <a:srgbClr val="FF0000"/>
                </a:solidFill>
              </a:rPr>
              <a:t>Stage 2 : </a:t>
            </a:r>
            <a:r>
              <a:rPr lang="fr-FR" sz="4000" dirty="0">
                <a:solidFill>
                  <a:srgbClr val="0000FF"/>
                </a:solidFill>
              </a:rPr>
              <a:t>du 20 au 24 janvier 2025</a:t>
            </a:r>
          </a:p>
          <a:p>
            <a:pPr algn="l"/>
            <a:r>
              <a:rPr lang="fr-FR" sz="4000" dirty="0">
                <a:solidFill>
                  <a:srgbClr val="FF0000"/>
                </a:solidFill>
              </a:rPr>
              <a:t>Stage 3 : </a:t>
            </a:r>
            <a:r>
              <a:rPr lang="fr-FR" sz="4000" dirty="0">
                <a:solidFill>
                  <a:srgbClr val="0000FF"/>
                </a:solidFill>
              </a:rPr>
              <a:t>du 24 au 28 mars 2025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4F373C4-FB22-3792-A2F0-9DD547B4F66E}"/>
              </a:ext>
            </a:extLst>
          </p:cNvPr>
          <p:cNvSpPr txBox="1">
            <a:spLocks/>
          </p:cNvSpPr>
          <p:nvPr/>
        </p:nvSpPr>
        <p:spPr>
          <a:xfrm>
            <a:off x="317500" y="3913587"/>
            <a:ext cx="11874500" cy="10239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00FF"/>
                </a:solidFill>
              </a:rPr>
              <a:t>Possibilité de faire deux stages supplémentaires. </a:t>
            </a:r>
          </a:p>
        </p:txBody>
      </p:sp>
    </p:spTree>
    <p:extLst>
      <p:ext uri="{BB962C8B-B14F-4D97-AF65-F5344CB8AC3E}">
        <p14:creationId xmlns:p14="http://schemas.microsoft.com/office/powerpoint/2010/main" val="2470344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5C929893-85CB-368E-21FD-BB2F80B3DD9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48343" y="2135882"/>
            <a:ext cx="10946674" cy="19004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0000FF"/>
                </a:solidFill>
              </a:rPr>
              <a:t>Mini-stages </a:t>
            </a:r>
          </a:p>
          <a:p>
            <a:r>
              <a:rPr lang="fr-FR" dirty="0">
                <a:solidFill>
                  <a:srgbClr val="0000FF"/>
                </a:solidFill>
              </a:rPr>
              <a:t>une demi-journée en lycées </a:t>
            </a:r>
          </a:p>
        </p:txBody>
      </p:sp>
    </p:spTree>
    <p:extLst>
      <p:ext uri="{BB962C8B-B14F-4D97-AF65-F5344CB8AC3E}">
        <p14:creationId xmlns:p14="http://schemas.microsoft.com/office/powerpoint/2010/main" val="3509189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7174BC-B825-0A68-B97C-94B6FD449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098" y="342900"/>
            <a:ext cx="10138833" cy="986366"/>
          </a:xfrm>
        </p:spPr>
        <p:txBody>
          <a:bodyPr/>
          <a:lstStyle/>
          <a:p>
            <a:pPr algn="ctr"/>
            <a:r>
              <a:rPr lang="fr-FR" u="sng" dirty="0">
                <a:solidFill>
                  <a:srgbClr val="FF0000"/>
                </a:solidFill>
              </a:rPr>
              <a:t>Projet pédagogique de classe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5DB429-FDDE-39BE-43C4-993210344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"/>
            <a:ext cx="11404602" cy="6489700"/>
          </a:xfrm>
        </p:spPr>
        <p:txBody>
          <a:bodyPr>
            <a:noAutofit/>
          </a:bodyPr>
          <a:lstStyle/>
          <a:p>
            <a:pPr algn="ctr"/>
            <a:endParaRPr lang="fr-FR" sz="5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l"/>
            <a:r>
              <a:rPr lang="fr-FR" sz="5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         Thème : </a:t>
            </a:r>
          </a:p>
          <a:p>
            <a:pPr algn="l"/>
            <a:r>
              <a:rPr lang="fr-FR" sz="5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 « Différents mais Ensemble »</a:t>
            </a:r>
          </a:p>
          <a:p>
            <a:pPr algn="l"/>
            <a:r>
              <a:rPr lang="fr-FR" sz="3600" u="sng" dirty="0">
                <a:solidFill>
                  <a:schemeClr val="accent1"/>
                </a:solidFill>
              </a:rPr>
              <a:t>objectifs</a:t>
            </a:r>
            <a:r>
              <a:rPr lang="fr-FR" sz="3600" dirty="0">
                <a:solidFill>
                  <a:schemeClr val="accent1"/>
                </a:solidFill>
              </a:rPr>
              <a:t> :</a:t>
            </a:r>
          </a:p>
          <a:p>
            <a:pPr marL="685800" indent="-685800" algn="l">
              <a:buFontTx/>
              <a:buChar char="-"/>
            </a:pPr>
            <a:r>
              <a:rPr lang="fr-FR" sz="3600" dirty="0">
                <a:solidFill>
                  <a:schemeClr val="accent1"/>
                </a:solidFill>
              </a:rPr>
              <a:t>participation possible de plusieurs disciplines </a:t>
            </a:r>
          </a:p>
          <a:p>
            <a:pPr algn="l"/>
            <a:r>
              <a:rPr lang="fr-FR" sz="3600" dirty="0">
                <a:solidFill>
                  <a:schemeClr val="accent1"/>
                </a:solidFill>
              </a:rPr>
              <a:t>    + la découverte professionnelle</a:t>
            </a:r>
          </a:p>
          <a:p>
            <a:pPr algn="l"/>
            <a:r>
              <a:rPr lang="fr-FR" sz="3600" dirty="0">
                <a:solidFill>
                  <a:schemeClr val="accent1"/>
                </a:solidFill>
              </a:rPr>
              <a:t>-    Avec pour chacun, un parcours personnalisé, la progression se fera ensemble.</a:t>
            </a:r>
          </a:p>
          <a:p>
            <a:pPr algn="l"/>
            <a:endParaRPr lang="fr-FR" sz="3600" dirty="0">
              <a:solidFill>
                <a:schemeClr val="accent1"/>
              </a:solidFill>
            </a:endParaRPr>
          </a:p>
          <a:p>
            <a:pPr marL="685800" indent="-685800" algn="l">
              <a:buFontTx/>
              <a:buChar char="-"/>
            </a:pPr>
            <a:endParaRPr lang="fr-FR" sz="5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89880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Bleu chau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463</TotalTime>
  <Words>586</Words>
  <Application>Microsoft Office PowerPoint</Application>
  <PresentationFormat>Grand écran</PresentationFormat>
  <Paragraphs>102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Arial</vt:lpstr>
      <vt:lpstr>Calibri</vt:lpstr>
      <vt:lpstr>Roboto</vt:lpstr>
      <vt:lpstr>Symbol</vt:lpstr>
      <vt:lpstr>Times New Roman</vt:lpstr>
      <vt:lpstr>Trebuchet MS</vt:lpstr>
      <vt:lpstr>Wingdings</vt:lpstr>
      <vt:lpstr>Wingdings 3</vt:lpstr>
      <vt:lpstr>Facette</vt:lpstr>
      <vt:lpstr>3ème Prépa-Métiers 2024-2025</vt:lpstr>
      <vt:lpstr>Présentation PowerPoint</vt:lpstr>
      <vt:lpstr>Présentation PowerPoint</vt:lpstr>
      <vt:lpstr>Présentation PowerPoint</vt:lpstr>
      <vt:lpstr>Objectifs de cette année</vt:lpstr>
      <vt:lpstr>Présentation PowerPoint</vt:lpstr>
      <vt:lpstr>3 stages d’observation en entreprise </vt:lpstr>
      <vt:lpstr>Présentation PowerPoint</vt:lpstr>
      <vt:lpstr>Projet pédagogique de classe</vt:lpstr>
      <vt:lpstr>Réunions parents </vt:lpstr>
      <vt:lpstr>Le projet d’accueil</vt:lpstr>
      <vt:lpstr>Présentation PowerPoint</vt:lpstr>
      <vt:lpstr>Quelques dates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3ème Prépa-Métiers 2024-2025</dc:title>
  <dc:creator>sarra GAFSI</dc:creator>
  <cp:lastModifiedBy>sarra GAFSI</cp:lastModifiedBy>
  <cp:revision>15</cp:revision>
  <dcterms:created xsi:type="dcterms:W3CDTF">2024-06-27T19:36:27Z</dcterms:created>
  <dcterms:modified xsi:type="dcterms:W3CDTF">2024-10-19T16:50:07Z</dcterms:modified>
</cp:coreProperties>
</file>